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68" r:id="rId4"/>
  </p:sldMasterIdLst>
  <p:notesMasterIdLst>
    <p:notesMasterId r:id="rId27"/>
  </p:notesMasterIdLst>
  <p:sldIdLst>
    <p:sldId id="256" r:id="rId5"/>
    <p:sldId id="384" r:id="rId6"/>
    <p:sldId id="382" r:id="rId7"/>
    <p:sldId id="385" r:id="rId8"/>
    <p:sldId id="386" r:id="rId9"/>
    <p:sldId id="387" r:id="rId10"/>
    <p:sldId id="388" r:id="rId11"/>
    <p:sldId id="391" r:id="rId12"/>
    <p:sldId id="392" r:id="rId13"/>
    <p:sldId id="389" r:id="rId14"/>
    <p:sldId id="393" r:id="rId15"/>
    <p:sldId id="390" r:id="rId16"/>
    <p:sldId id="394" r:id="rId17"/>
    <p:sldId id="395" r:id="rId18"/>
    <p:sldId id="396" r:id="rId19"/>
    <p:sldId id="397" r:id="rId20"/>
    <p:sldId id="399" r:id="rId21"/>
    <p:sldId id="398" r:id="rId22"/>
    <p:sldId id="400" r:id="rId23"/>
    <p:sldId id="401" r:id="rId24"/>
    <p:sldId id="402" r:id="rId25"/>
    <p:sldId id="403"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Helvetica" panose="020B0604020202020204" pitchFamily="34"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A36EE2-79C6-4E44-89AD-A76F4D88DF52}">
          <p14:sldIdLst>
            <p14:sldId id="256"/>
            <p14:sldId id="384"/>
            <p14:sldId id="382"/>
            <p14:sldId id="385"/>
            <p14:sldId id="386"/>
            <p14:sldId id="387"/>
          </p14:sldIdLst>
        </p14:section>
        <p14:section name="Untitled Section" id="{62C7D5C4-4B16-46A7-B87B-B197C1E68B66}">
          <p14:sldIdLst>
            <p14:sldId id="388"/>
            <p14:sldId id="391"/>
            <p14:sldId id="392"/>
            <p14:sldId id="389"/>
            <p14:sldId id="393"/>
            <p14:sldId id="390"/>
            <p14:sldId id="394"/>
            <p14:sldId id="395"/>
            <p14:sldId id="396"/>
            <p14:sldId id="397"/>
            <p14:sldId id="399"/>
            <p14:sldId id="398"/>
            <p14:sldId id="400"/>
            <p14:sldId id="401"/>
            <p14:sldId id="402"/>
            <p14:sldId id="403"/>
          </p14:sldIdLst>
        </p14:section>
      </p14:sectionLst>
    </p:ex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gmi3uY4ewTjf+4GpCOnVsZdYsYb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hye@hope.ac.uk" initials="f" lastIdx="2" clrIdx="0">
    <p:extLst>
      <p:ext uri="{19B8F6BF-5375-455C-9EA6-DF929625EA0E}">
        <p15:presenceInfo xmlns:p15="http://schemas.microsoft.com/office/powerpoint/2012/main" userId="S-1-5-21-2711683722-1377533593-1712691763-68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0EA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4" autoAdjust="0"/>
    <p:restoredTop sz="86637" autoAdjust="0"/>
  </p:normalViewPr>
  <p:slideViewPr>
    <p:cSldViewPr snapToGrid="0">
      <p:cViewPr varScale="1">
        <p:scale>
          <a:sx n="110" d="100"/>
          <a:sy n="110" d="100"/>
        </p:scale>
        <p:origin x="588" y="78"/>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7.fntdata"/><Relationship Id="rId76"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7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73" Type="http://customschemas.google.com/relationships/presentationmetadata" Target="metadata"/><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7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3395980"/>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668611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8406941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90213418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4636983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682021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090384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347805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94136C-8742-45B2-AF27-D93DF72833A9}" type="datetimeFigureOut">
              <a:rPr lang="en-US" smtClean="0"/>
              <a:t>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0819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ABBEA6-7C60-4B02-AE87-00D78D8422AF}"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2149911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83056027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24D31-43A5-475A-80CF-332C9F6DCF35}" type="datetimeFigureOut">
              <a:rPr lang="en-US" smtClean="0"/>
              <a:t>3/7/2024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42043236"/>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7D1ADC-C3EA-4CD9-B642-D0FF3B32F4CC}"/>
              </a:ext>
            </a:extLst>
          </p:cNvPr>
          <p:cNvSpPr/>
          <p:nvPr/>
        </p:nvSpPr>
        <p:spPr>
          <a:xfrm>
            <a:off x="1120196" y="3833502"/>
            <a:ext cx="9798518" cy="1446550"/>
          </a:xfrm>
          <a:prstGeom prst="rect">
            <a:avLst/>
          </a:prstGeom>
          <a:noFill/>
          <a:effectLst>
            <a:glow rad="228600">
              <a:schemeClr val="accent5">
                <a:satMod val="175000"/>
                <a:alpha val="40000"/>
              </a:schemeClr>
            </a:glow>
            <a:outerShdw blurRad="50800" dist="38100" dir="10800000" algn="r" rotWithShape="0">
              <a:prstClr val="black">
                <a:alpha val="40000"/>
              </a:prstClr>
            </a:outerShdw>
          </a:effectLst>
          <a:scene3d>
            <a:camera prst="obliqueBottomRight"/>
            <a:lightRig rig="threePt" dir="t"/>
          </a:scene3d>
        </p:spPr>
        <p:txBody>
          <a:bodyPr wrap="square">
            <a:spAutoFit/>
          </a:bodyPr>
          <a:lstStyle/>
          <a:p>
            <a:pPr algn="ctr"/>
            <a:r>
              <a:rPr lang="en-GB" sz="4400" dirty="0">
                <a:solidFill>
                  <a:srgbClr val="FFFF00"/>
                </a:solidFill>
                <a:latin typeface="+mj-lt"/>
              </a:rPr>
              <a:t>Health and Safety Risk Assessment</a:t>
            </a:r>
          </a:p>
          <a:p>
            <a:pPr algn="ctr"/>
            <a:r>
              <a:rPr lang="en-GB" sz="4400" dirty="0">
                <a:solidFill>
                  <a:srgbClr val="FFFF00"/>
                </a:solidFill>
                <a:latin typeface="+mj-lt"/>
              </a:rPr>
              <a:t>23-24</a:t>
            </a:r>
          </a:p>
        </p:txBody>
      </p:sp>
      <p:pic>
        <p:nvPicPr>
          <p:cNvPr id="4" name="Picture 3">
            <a:extLst>
              <a:ext uri="{FF2B5EF4-FFF2-40B4-BE49-F238E27FC236}">
                <a16:creationId xmlns:a16="http://schemas.microsoft.com/office/drawing/2014/main" id="{F310F079-53D2-4987-B820-8FEADFEA7BD9}"/>
              </a:ext>
            </a:extLst>
          </p:cNvPr>
          <p:cNvPicPr>
            <a:picLocks noChangeAspect="1"/>
          </p:cNvPicPr>
          <p:nvPr/>
        </p:nvPicPr>
        <p:blipFill>
          <a:blip r:embed="rId2"/>
          <a:stretch>
            <a:fillRect/>
          </a:stretch>
        </p:blipFill>
        <p:spPr>
          <a:xfrm>
            <a:off x="3783343" y="900840"/>
            <a:ext cx="4298053" cy="1956986"/>
          </a:xfrm>
          <a:prstGeom prst="rect">
            <a:avLst/>
          </a:prstGeom>
        </p:spPr>
      </p:pic>
    </p:spTree>
    <p:extLst>
      <p:ext uri="{BB962C8B-B14F-4D97-AF65-F5344CB8AC3E}">
        <p14:creationId xmlns:p14="http://schemas.microsoft.com/office/powerpoint/2010/main" val="3121876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88010" y="0"/>
            <a:ext cx="10515600" cy="1133475"/>
          </a:xfrm>
        </p:spPr>
        <p:txBody>
          <a:bodyPr/>
          <a:lstStyle/>
          <a:p>
            <a:pPr algn="ctr"/>
            <a:r>
              <a:rPr lang="en-GB" dirty="0">
                <a:solidFill>
                  <a:srgbClr val="FFFF00"/>
                </a:solidFill>
              </a:rPr>
              <a:t>Hazard Identification</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020516" cy="4548233"/>
          </a:xfrm>
        </p:spPr>
        <p:txBody>
          <a:bodyPr>
            <a:normAutofit/>
          </a:bodyPr>
          <a:lstStyle/>
          <a:p>
            <a:endParaRPr lang="en-GB" dirty="0">
              <a:solidFill>
                <a:srgbClr val="FFFF00"/>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2FFC8857-74AC-49C0-8EB7-0E4350EF1D00}"/>
              </a:ext>
            </a:extLst>
          </p:cNvPr>
          <p:cNvPicPr>
            <a:picLocks noChangeAspect="1"/>
          </p:cNvPicPr>
          <p:nvPr/>
        </p:nvPicPr>
        <p:blipFill rotWithShape="1">
          <a:blip r:embed="rId2"/>
          <a:srcRect l="60827" t="43160" r="11655" b="24316"/>
          <a:stretch/>
        </p:blipFill>
        <p:spPr>
          <a:xfrm>
            <a:off x="1341121" y="3388631"/>
            <a:ext cx="9353005" cy="3108961"/>
          </a:xfrm>
          <a:prstGeom prst="rect">
            <a:avLst/>
          </a:prstGeom>
        </p:spPr>
      </p:pic>
      <p:pic>
        <p:nvPicPr>
          <p:cNvPr id="7" name="Picture 6">
            <a:extLst>
              <a:ext uri="{FF2B5EF4-FFF2-40B4-BE49-F238E27FC236}">
                <a16:creationId xmlns:a16="http://schemas.microsoft.com/office/drawing/2014/main" id="{0EBF2312-5D74-4FB9-AF71-1C1F03F605BD}"/>
              </a:ext>
            </a:extLst>
          </p:cNvPr>
          <p:cNvPicPr>
            <a:picLocks noChangeAspect="1"/>
          </p:cNvPicPr>
          <p:nvPr/>
        </p:nvPicPr>
        <p:blipFill>
          <a:blip r:embed="rId3"/>
          <a:stretch>
            <a:fillRect/>
          </a:stretch>
        </p:blipFill>
        <p:spPr>
          <a:xfrm>
            <a:off x="566082" y="1533584"/>
            <a:ext cx="11059836" cy="1887583"/>
          </a:xfrm>
          <a:prstGeom prst="rect">
            <a:avLst/>
          </a:prstGeom>
        </p:spPr>
      </p:pic>
    </p:spTree>
    <p:extLst>
      <p:ext uri="{BB962C8B-B14F-4D97-AF65-F5344CB8AC3E}">
        <p14:creationId xmlns:p14="http://schemas.microsoft.com/office/powerpoint/2010/main" val="2788906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492215" y="635725"/>
            <a:ext cx="10515600" cy="1133475"/>
          </a:xfrm>
        </p:spPr>
        <p:txBody>
          <a:bodyPr>
            <a:normAutofit fontScale="90000"/>
          </a:bodyPr>
          <a:lstStyle/>
          <a:p>
            <a:r>
              <a:rPr lang="en-GB" dirty="0">
                <a:solidFill>
                  <a:srgbClr val="FFFF00"/>
                </a:solidFill>
              </a:rPr>
              <a:t>Step-2 Identifying People at Risk and how they might be harmed?</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269966" y="2002971"/>
            <a:ext cx="11512732" cy="4548233"/>
          </a:xfrm>
        </p:spPr>
        <p:txBody>
          <a:bodyPr>
            <a:normAutofit fontScale="92500" lnSpcReduction="20000"/>
          </a:bodyPr>
          <a:lstStyle/>
          <a:p>
            <a:pPr marL="342900" indent="-342900">
              <a:buFont typeface="Arial" panose="020B0604020202020204" pitchFamily="34" charset="0"/>
              <a:buChar char="•"/>
            </a:pPr>
            <a:r>
              <a:rPr lang="en-GB" dirty="0">
                <a:solidFill>
                  <a:srgbClr val="FFFF00"/>
                </a:solidFill>
              </a:rPr>
              <a:t>Staff - </a:t>
            </a:r>
            <a:r>
              <a:rPr lang="en-GB" dirty="0">
                <a:solidFill>
                  <a:schemeClr val="bg1"/>
                </a:solidFill>
              </a:rPr>
              <a:t>directly engaged in a task as well as those working nearby who could be affected.</a:t>
            </a:r>
          </a:p>
          <a:p>
            <a:endParaRPr lang="en-GB" dirty="0">
              <a:solidFill>
                <a:schemeClr val="bg1"/>
              </a:solidFill>
            </a:endParaRPr>
          </a:p>
          <a:p>
            <a:pPr marL="342900" indent="-342900">
              <a:buFont typeface="Arial" panose="020B0604020202020204" pitchFamily="34" charset="0"/>
              <a:buChar char="•"/>
            </a:pPr>
            <a:r>
              <a:rPr lang="en-GB" dirty="0">
                <a:solidFill>
                  <a:srgbClr val="FFFF00"/>
                </a:solidFill>
              </a:rPr>
              <a:t>Students</a:t>
            </a:r>
            <a:r>
              <a:rPr lang="en-GB" dirty="0">
                <a:solidFill>
                  <a:schemeClr val="bg1"/>
                </a:solidFill>
              </a:rPr>
              <a:t> - younger/not competent/ more vulnerable, requiring closer supervision.  </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Contractors</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Visitors/public</a:t>
            </a:r>
          </a:p>
          <a:p>
            <a:endParaRPr lang="en-GB" dirty="0">
              <a:solidFill>
                <a:schemeClr val="bg1"/>
              </a:solidFill>
            </a:endParaRPr>
          </a:p>
          <a:p>
            <a:pPr marL="342900" indent="-342900">
              <a:buFont typeface="Arial" panose="020B0604020202020204" pitchFamily="34" charset="0"/>
              <a:buChar char="•"/>
            </a:pPr>
            <a:r>
              <a:rPr lang="en-GB" dirty="0">
                <a:solidFill>
                  <a:schemeClr val="bg1"/>
                </a:solidFill>
              </a:rPr>
              <a:t>Domestic Staff</a:t>
            </a:r>
          </a:p>
          <a:p>
            <a:endParaRPr lang="en-GB" dirty="0">
              <a:solidFill>
                <a:schemeClr val="bg1"/>
              </a:solidFill>
            </a:endParaRPr>
          </a:p>
          <a:p>
            <a:pPr marL="342900" indent="-342900">
              <a:buFont typeface="Arial" panose="020B0604020202020204" pitchFamily="34" charset="0"/>
              <a:buChar char="•"/>
            </a:pPr>
            <a:r>
              <a:rPr lang="en-GB" dirty="0">
                <a:solidFill>
                  <a:srgbClr val="FFFF00"/>
                </a:solidFill>
              </a:rPr>
              <a:t>Vulnerable people </a:t>
            </a:r>
            <a:r>
              <a:rPr lang="en-GB" dirty="0">
                <a:solidFill>
                  <a:schemeClr val="bg1"/>
                </a:solidFill>
              </a:rPr>
              <a:t>- lack of understanding or knowledge. Young workers, disabilities, existing health conditions, pregnant or nursing mothers, lone workers – </a:t>
            </a:r>
            <a:r>
              <a:rPr lang="en-GB" dirty="0">
                <a:solidFill>
                  <a:srgbClr val="FFFF00"/>
                </a:solidFill>
              </a:rPr>
              <a:t>How many? Greater scrutiny?</a:t>
            </a:r>
          </a:p>
          <a:p>
            <a:endParaRPr lang="en-GB" dirty="0">
              <a:solidFill>
                <a:schemeClr val="bg1"/>
              </a:solidFill>
            </a:endParaRP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50974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31553" y="696005"/>
            <a:ext cx="10515600" cy="1133475"/>
          </a:xfrm>
        </p:spPr>
        <p:txBody>
          <a:bodyPr>
            <a:normAutofit fontScale="90000"/>
          </a:bodyPr>
          <a:lstStyle/>
          <a:p>
            <a:pPr algn="ctr"/>
            <a:r>
              <a:rPr lang="en-GB" dirty="0">
                <a:solidFill>
                  <a:srgbClr val="FFFF00"/>
                </a:solidFill>
              </a:rPr>
              <a:t>Step-3 Evaluate Risks and Decide on Precautions - Risk Matrix</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020516" cy="4548233"/>
          </a:xfrm>
        </p:spPr>
        <p:txBody>
          <a:bodyPr>
            <a:normAutofit/>
          </a:bodyPr>
          <a:lstStyle/>
          <a:p>
            <a:endParaRPr lang="en-GB" dirty="0">
              <a:solidFill>
                <a:srgbClr val="FFFF00"/>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A532FAA5-6FD4-4D27-866D-619FAA1B057F}"/>
              </a:ext>
            </a:extLst>
          </p:cNvPr>
          <p:cNvPicPr>
            <a:picLocks noChangeAspect="1"/>
          </p:cNvPicPr>
          <p:nvPr/>
        </p:nvPicPr>
        <p:blipFill>
          <a:blip r:embed="rId2"/>
          <a:stretch>
            <a:fillRect/>
          </a:stretch>
        </p:blipFill>
        <p:spPr>
          <a:xfrm>
            <a:off x="5562873" y="1933694"/>
            <a:ext cx="6219825" cy="4724400"/>
          </a:xfrm>
          <a:prstGeom prst="rect">
            <a:avLst/>
          </a:prstGeom>
        </p:spPr>
      </p:pic>
      <p:sp>
        <p:nvSpPr>
          <p:cNvPr id="6" name="TextBox 5">
            <a:extLst>
              <a:ext uri="{FF2B5EF4-FFF2-40B4-BE49-F238E27FC236}">
                <a16:creationId xmlns:a16="http://schemas.microsoft.com/office/drawing/2014/main" id="{F3EFB8B0-EBF7-4DCE-A0A7-5B787FE9920F}"/>
              </a:ext>
            </a:extLst>
          </p:cNvPr>
          <p:cNvSpPr txBox="1"/>
          <p:nvPr/>
        </p:nvSpPr>
        <p:spPr>
          <a:xfrm>
            <a:off x="914400" y="2203269"/>
            <a:ext cx="3875314" cy="2862322"/>
          </a:xfrm>
          <a:prstGeom prst="rect">
            <a:avLst/>
          </a:prstGeom>
          <a:noFill/>
        </p:spPr>
        <p:txBody>
          <a:bodyPr wrap="square" rtlCol="0">
            <a:spAutoFit/>
          </a:bodyPr>
          <a:lstStyle/>
          <a:p>
            <a:r>
              <a:rPr lang="en-GB" dirty="0">
                <a:solidFill>
                  <a:schemeClr val="bg1"/>
                </a:solidFill>
              </a:rPr>
              <a:t>A matrix style evaluation can be used if preferred as it positively helps to rank risk actions and highlight the most significant risks, however can </a:t>
            </a:r>
            <a:r>
              <a:rPr lang="en-GB" dirty="0">
                <a:solidFill>
                  <a:srgbClr val="FFFF00"/>
                </a:solidFill>
              </a:rPr>
              <a:t>negatively provide a false sense of security. </a:t>
            </a:r>
            <a:r>
              <a:rPr lang="en-GB" dirty="0">
                <a:solidFill>
                  <a:schemeClr val="bg1"/>
                </a:solidFill>
              </a:rPr>
              <a:t>for the type and nature of risk encountered at the University, evaluation methods on slides 13-16 are considered easier and provide more clarity of evaluation.  </a:t>
            </a:r>
          </a:p>
        </p:txBody>
      </p:sp>
    </p:spTree>
    <p:extLst>
      <p:ext uri="{BB962C8B-B14F-4D97-AF65-F5344CB8AC3E}">
        <p14:creationId xmlns:p14="http://schemas.microsoft.com/office/powerpoint/2010/main" val="407945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70593" y="496389"/>
            <a:ext cx="10515600" cy="1133475"/>
          </a:xfrm>
        </p:spPr>
        <p:txBody>
          <a:bodyPr>
            <a:normAutofit fontScale="90000"/>
          </a:bodyPr>
          <a:lstStyle/>
          <a:p>
            <a:pPr algn="ctr"/>
            <a:r>
              <a:rPr lang="en-GB" dirty="0">
                <a:solidFill>
                  <a:srgbClr val="FFFF00"/>
                </a:solidFill>
              </a:rPr>
              <a:t>Step-3 Evaluate Risks and Decide on Precautions</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7"/>
            <a:ext cx="11512732" cy="4548233"/>
          </a:xfrm>
        </p:spPr>
        <p:txBody>
          <a:bodyPr>
            <a:normAutofit/>
          </a:bodyPr>
          <a:lstStyle/>
          <a:p>
            <a:endParaRPr lang="en-GB" dirty="0">
              <a:solidFill>
                <a:schemeClr val="bg1"/>
              </a:solidFill>
            </a:endParaRP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graphicFrame>
        <p:nvGraphicFramePr>
          <p:cNvPr id="8" name="Table 7">
            <a:extLst>
              <a:ext uri="{FF2B5EF4-FFF2-40B4-BE49-F238E27FC236}">
                <a16:creationId xmlns:a16="http://schemas.microsoft.com/office/drawing/2014/main" id="{70A16BCA-370F-4815-8133-87CA790C3C12}"/>
              </a:ext>
            </a:extLst>
          </p:cNvPr>
          <p:cNvGraphicFramePr>
            <a:graphicFrameLocks noGrp="1"/>
          </p:cNvGraphicFramePr>
          <p:nvPr>
            <p:extLst>
              <p:ext uri="{D42A27DB-BD31-4B8C-83A1-F6EECF244321}">
                <p14:modId xmlns:p14="http://schemas.microsoft.com/office/powerpoint/2010/main" val="1223007686"/>
              </p:ext>
            </p:extLst>
          </p:nvPr>
        </p:nvGraphicFramePr>
        <p:xfrm>
          <a:off x="1553800" y="3556372"/>
          <a:ext cx="7572783" cy="2599506"/>
        </p:xfrm>
        <a:graphic>
          <a:graphicData uri="http://schemas.openxmlformats.org/drawingml/2006/table">
            <a:tbl>
              <a:tblPr firstRow="1" firstCol="1" bandRow="1"/>
              <a:tblGrid>
                <a:gridCol w="4154571">
                  <a:extLst>
                    <a:ext uri="{9D8B030D-6E8A-4147-A177-3AD203B41FA5}">
                      <a16:colId xmlns:a16="http://schemas.microsoft.com/office/drawing/2014/main" val="3756706308"/>
                    </a:ext>
                  </a:extLst>
                </a:gridCol>
                <a:gridCol w="3418212">
                  <a:extLst>
                    <a:ext uri="{9D8B030D-6E8A-4147-A177-3AD203B41FA5}">
                      <a16:colId xmlns:a16="http://schemas.microsoft.com/office/drawing/2014/main" val="3574416173"/>
                    </a:ext>
                  </a:extLst>
                </a:gridCol>
              </a:tblGrid>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ffectLst/>
                          <a:latin typeface="Helvetica" panose="020B0604020202020204" pitchFamily="34" charset="0"/>
                          <a:ea typeface="Calibri" panose="020F0502020204030204" pitchFamily="34" charset="0"/>
                        </a:rPr>
                        <a:t>Likelihood of harm</a:t>
                      </a:r>
                      <a:endParaRPr lang="en-GB" sz="1600" b="1" kern="100" dirty="0">
                        <a:solidFill>
                          <a:srgbClr val="FFFF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ffectLst/>
                          <a:latin typeface="Helvetica" panose="020B0604020202020204" pitchFamily="34" charset="0"/>
                          <a:ea typeface="Calibri" panose="020F0502020204030204" pitchFamily="34" charset="0"/>
                        </a:rPr>
                        <a:t>Percentage scale</a:t>
                      </a:r>
                      <a:endParaRPr lang="en-GB" sz="1600" b="1" kern="100" dirty="0">
                        <a:solidFill>
                          <a:srgbClr val="FFFF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3060201865"/>
                  </a:ext>
                </a:extLst>
              </a:tr>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a:solidFill>
                            <a:schemeClr val="bg1"/>
                          </a:solidFill>
                          <a:effectLst/>
                          <a:latin typeface="Helvetica" panose="020B0604020202020204" pitchFamily="34" charset="0"/>
                          <a:ea typeface="Calibri" panose="020F0502020204030204" pitchFamily="34" charset="0"/>
                        </a:rPr>
                        <a:t>Very unlikely</a:t>
                      </a:r>
                      <a:endParaRPr lang="en-GB" sz="1600" b="1"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a:solidFill>
                            <a:schemeClr val="bg1"/>
                          </a:solidFill>
                          <a:effectLst/>
                          <a:latin typeface="Helvetica" panose="020B0604020202020204" pitchFamily="34" charset="0"/>
                          <a:ea typeface="Calibri" panose="020F0502020204030204" pitchFamily="34" charset="0"/>
                        </a:rPr>
                        <a:t>Less than 10%</a:t>
                      </a:r>
                      <a:endParaRPr lang="en-GB" sz="1600" b="1"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478748"/>
                  </a:ext>
                </a:extLst>
              </a:tr>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chemeClr val="bg1"/>
                          </a:solidFill>
                          <a:effectLst/>
                          <a:latin typeface="Helvetica" panose="020B0604020202020204" pitchFamily="34" charset="0"/>
                          <a:ea typeface="Calibri" panose="020F0502020204030204" pitchFamily="34" charset="0"/>
                        </a:rPr>
                        <a:t>Unlikely</a:t>
                      </a:r>
                      <a:endParaRPr lang="en-GB" sz="1600" b="1"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a:solidFill>
                            <a:schemeClr val="bg1"/>
                          </a:solidFill>
                          <a:effectLst/>
                          <a:latin typeface="Helvetica" panose="020B0604020202020204" pitchFamily="34" charset="0"/>
                          <a:ea typeface="Calibri" panose="020F0502020204030204" pitchFamily="34" charset="0"/>
                        </a:rPr>
                        <a:t>10% to 39%</a:t>
                      </a:r>
                      <a:endParaRPr lang="en-GB" sz="1600" b="1"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5330126"/>
                  </a:ext>
                </a:extLst>
              </a:tr>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chemeClr val="bg1"/>
                          </a:solidFill>
                          <a:effectLst/>
                          <a:latin typeface="Helvetica" panose="020B0604020202020204" pitchFamily="34" charset="0"/>
                          <a:ea typeface="Calibri" panose="020F0502020204030204" pitchFamily="34" charset="0"/>
                        </a:rPr>
                        <a:t>Likely</a:t>
                      </a:r>
                      <a:endParaRPr lang="en-GB" sz="1600" b="1"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chemeClr val="bg1"/>
                          </a:solidFill>
                          <a:effectLst/>
                          <a:latin typeface="Helvetica" panose="020B0604020202020204" pitchFamily="34" charset="0"/>
                          <a:ea typeface="Calibri" panose="020F0502020204030204" pitchFamily="34" charset="0"/>
                        </a:rPr>
                        <a:t>40% to 59%</a:t>
                      </a:r>
                      <a:endParaRPr lang="en-GB" sz="1600" b="1"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3228971"/>
                  </a:ext>
                </a:extLst>
              </a:tr>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a:solidFill>
                            <a:schemeClr val="bg1"/>
                          </a:solidFill>
                          <a:effectLst/>
                          <a:latin typeface="Helvetica" panose="020B0604020202020204" pitchFamily="34" charset="0"/>
                          <a:ea typeface="Calibri" panose="020F0502020204030204" pitchFamily="34" charset="0"/>
                        </a:rPr>
                        <a:t>Very likely</a:t>
                      </a:r>
                      <a:endParaRPr lang="en-GB" sz="1600" b="1"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chemeClr val="bg1"/>
                          </a:solidFill>
                          <a:effectLst/>
                          <a:latin typeface="Helvetica" panose="020B0604020202020204" pitchFamily="34" charset="0"/>
                          <a:ea typeface="Calibri" panose="020F0502020204030204" pitchFamily="34" charset="0"/>
                        </a:rPr>
                        <a:t>60% to 80%</a:t>
                      </a:r>
                      <a:endParaRPr lang="en-GB" sz="1600" b="1"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4327254"/>
                  </a:ext>
                </a:extLst>
              </a:tr>
              <a:tr h="433251">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a:solidFill>
                            <a:schemeClr val="bg1"/>
                          </a:solidFill>
                          <a:effectLst/>
                          <a:latin typeface="Helvetica" panose="020B0604020202020204" pitchFamily="34" charset="0"/>
                          <a:ea typeface="Calibri" panose="020F0502020204030204" pitchFamily="34" charset="0"/>
                        </a:rPr>
                        <a:t>Almost certain</a:t>
                      </a:r>
                      <a:endParaRPr lang="en-GB" sz="1600" b="1"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chemeClr val="bg1"/>
                          </a:solidFill>
                          <a:effectLst/>
                          <a:latin typeface="Helvetica" panose="020B0604020202020204" pitchFamily="34" charset="0"/>
                          <a:ea typeface="Calibri" panose="020F0502020204030204" pitchFamily="34" charset="0"/>
                        </a:rPr>
                        <a:t>More than 80%</a:t>
                      </a:r>
                      <a:endParaRPr lang="en-GB" sz="1600" b="1"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593878"/>
                  </a:ext>
                </a:extLst>
              </a:tr>
            </a:tbl>
          </a:graphicData>
        </a:graphic>
      </p:graphicFrame>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1463491"/>
            <a:ext cx="10894424"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rPr>
              <a:t>Likelihood</a:t>
            </a: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0" i="0" u="none" strike="noStrike" cap="none" normalizeH="0" baseline="0" dirty="0">
              <a:ln>
                <a:noFill/>
              </a:ln>
              <a:solidFill>
                <a:srgbClr val="FFFF0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altLang="en-US" sz="1600" b="0" i="0" u="none" strike="noStrike" cap="none" normalizeH="0" baseline="0" dirty="0">
                <a:ln>
                  <a:noFill/>
                </a:ln>
                <a:solidFill>
                  <a:schemeClr val="bg1"/>
                </a:solidFill>
                <a:effectLst/>
                <a:ea typeface="Calibri" panose="020F0502020204030204" pitchFamily="34" charset="0"/>
                <a:cs typeface="Arial" panose="020B0604020202020204" pitchFamily="34" charset="0"/>
              </a:rPr>
              <a:t>An important part of your risk assessment process is to evaluate if the identified hazards and risks are sufficiently controlled or if more needs to be done to control the risk to a </a:t>
            </a:r>
            <a:r>
              <a:rPr kumimoji="0" lang="en-GB" altLang="en-US" sz="16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low/tolerable </a:t>
            </a:r>
            <a:r>
              <a:rPr kumimoji="0" lang="en-GB" altLang="en-US" sz="1600" b="0" i="0" u="none" strike="noStrike" cap="none" normalizeH="0" baseline="0" dirty="0">
                <a:ln>
                  <a:noFill/>
                </a:ln>
                <a:solidFill>
                  <a:schemeClr val="bg1"/>
                </a:solidFill>
                <a:effectLst/>
                <a:ea typeface="Calibri" panose="020F0502020204030204" pitchFamily="34" charset="0"/>
                <a:cs typeface="Arial" panose="020B0604020202020204" pitchFamily="34" charset="0"/>
              </a:rPr>
              <a:t>acceptance. </a:t>
            </a:r>
            <a:r>
              <a:rPr kumimoji="0" lang="en-GB" altLang="en-US" sz="1600" b="0" i="0" u="none" strike="noStrike" cap="none" normalizeH="0" baseline="0" dirty="0">
                <a:ln>
                  <a:noFill/>
                </a:ln>
                <a:solidFill>
                  <a:srgbClr val="FFFF00"/>
                </a:solidFill>
                <a:effectLst/>
                <a:ea typeface="Calibri" panose="020F0502020204030204" pitchFamily="34" charset="0"/>
                <a:cs typeface="Arial" panose="020B0604020202020204" pitchFamily="34" charset="0"/>
              </a:rPr>
              <a:t>Think about how likely it is that the hazard will occur in the environment in which it is encountered.</a:t>
            </a: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0" i="0" u="none" strike="noStrike" cap="none" normalizeH="0" baseline="0" dirty="0">
              <a:ln>
                <a:noFill/>
              </a:ln>
              <a:solidFill>
                <a:schemeClr val="bg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kumimoji="0" lang="en-GB" altLang="en-US" sz="1600" b="0" i="1" u="none" strike="noStrike" cap="none" normalizeH="0" baseline="0" dirty="0">
                <a:ln>
                  <a:noFill/>
                </a:ln>
                <a:solidFill>
                  <a:schemeClr val="bg1"/>
                </a:solidFill>
                <a:effectLst/>
                <a:ea typeface="Calibri" panose="020F0502020204030204" pitchFamily="34" charset="0"/>
                <a:cs typeface="Arial" panose="020B0604020202020204" pitchFamily="34" charset="0"/>
              </a:rPr>
              <a:t>Use the below chart to help you identify the likelihood.</a:t>
            </a:r>
            <a:endParaRPr kumimoji="0" lang="en-GB" altLang="en-US" sz="1600" b="0" i="0" u="none" strike="noStrike" cap="none" normalizeH="0" baseline="0" dirty="0">
              <a:ln>
                <a:noFill/>
              </a:ln>
              <a:solidFill>
                <a:schemeClr val="bg1"/>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8668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70593" y="496389"/>
            <a:ext cx="10515600" cy="1133475"/>
          </a:xfrm>
        </p:spPr>
        <p:txBody>
          <a:bodyPr>
            <a:normAutofit fontScale="90000"/>
          </a:bodyPr>
          <a:lstStyle/>
          <a:p>
            <a:pPr algn="ctr"/>
            <a:r>
              <a:rPr lang="en-GB" dirty="0">
                <a:solidFill>
                  <a:srgbClr val="FFFF00"/>
                </a:solidFill>
              </a:rPr>
              <a:t>Step-3 Evaluate Risks and Decide on Precautions</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2499360"/>
          </a:xfrm>
        </p:spPr>
        <p:txBody>
          <a:bodyPr>
            <a:normAutofit/>
          </a:bodyPr>
          <a:lstStyle/>
          <a:p>
            <a:endParaRPr lang="en-GB" dirty="0">
              <a:solidFill>
                <a:schemeClr val="bg1"/>
              </a:solidFill>
            </a:endParaRP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41308"/>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12">
            <a:extLst>
              <a:ext uri="{FF2B5EF4-FFF2-40B4-BE49-F238E27FC236}">
                <a16:creationId xmlns:a16="http://schemas.microsoft.com/office/drawing/2014/main" id="{0A828942-672E-49E3-AB52-593CC6BCBEC9}"/>
              </a:ext>
            </a:extLst>
          </p:cNvPr>
          <p:cNvSpPr/>
          <p:nvPr/>
        </p:nvSpPr>
        <p:spPr>
          <a:xfrm>
            <a:off x="801189" y="1855460"/>
            <a:ext cx="10537371" cy="1477328"/>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b="1" kern="0" dirty="0">
                <a:solidFill>
                  <a:srgbClr val="FFFF00"/>
                </a:solidFill>
                <a:latin typeface="Helvetica" panose="020B0604020202020204" pitchFamily="34" charset="0"/>
                <a:ea typeface="Calibri" panose="020F0502020204030204" pitchFamily="34" charset="0"/>
              </a:rPr>
              <a:t>Severity/impact</a:t>
            </a:r>
            <a:endParaRPr lang="en-GB" sz="3200" kern="100" dirty="0">
              <a:solidFill>
                <a:srgbClr val="FFFF00"/>
              </a:solidFill>
              <a:latin typeface="Arial" panose="020B0604020202020204" pitchFamily="34" charset="0"/>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Helvetica" panose="020B0604020202020204" pitchFamily="34" charset="0"/>
                <a:ea typeface="Calibri" panose="020F0502020204030204" pitchFamily="34" charset="0"/>
              </a:rPr>
              <a:t>Now consider the </a:t>
            </a:r>
            <a:r>
              <a:rPr lang="en-GB" kern="0" dirty="0">
                <a:solidFill>
                  <a:srgbClr val="FFFF00"/>
                </a:solidFill>
                <a:latin typeface="Helvetica" panose="020B0604020202020204" pitchFamily="34" charset="0"/>
                <a:ea typeface="Calibri" panose="020F0502020204030204" pitchFamily="34" charset="0"/>
              </a:rPr>
              <a:t>likely severity </a:t>
            </a:r>
            <a:r>
              <a:rPr lang="en-GB" kern="0" dirty="0">
                <a:solidFill>
                  <a:schemeClr val="bg1"/>
                </a:solidFill>
                <a:latin typeface="Helvetica" panose="020B0604020202020204" pitchFamily="34" charset="0"/>
                <a:ea typeface="Calibri" panose="020F0502020204030204" pitchFamily="34" charset="0"/>
              </a:rPr>
              <a:t>or impact of the hazard occurring. It is important to consider the </a:t>
            </a:r>
            <a:r>
              <a:rPr lang="en-GB" kern="0" dirty="0">
                <a:solidFill>
                  <a:srgbClr val="FFFF00"/>
                </a:solidFill>
                <a:latin typeface="Helvetica" panose="020B0604020202020204" pitchFamily="34" charset="0"/>
                <a:ea typeface="Calibri" panose="020F0502020204030204" pitchFamily="34" charset="0"/>
              </a:rPr>
              <a:t>most likely and realistic outcome </a:t>
            </a:r>
            <a:r>
              <a:rPr lang="en-GB" kern="0" dirty="0">
                <a:solidFill>
                  <a:schemeClr val="bg1"/>
                </a:solidFill>
                <a:latin typeface="Helvetica" panose="020B0604020202020204" pitchFamily="34" charset="0"/>
                <a:ea typeface="Calibri" panose="020F0502020204030204" pitchFamily="34" charset="0"/>
              </a:rPr>
              <a:t>and not what </a:t>
            </a:r>
            <a:r>
              <a:rPr lang="en-GB" kern="0" dirty="0">
                <a:solidFill>
                  <a:srgbClr val="FFFF00"/>
                </a:solidFill>
                <a:latin typeface="Helvetica" panose="020B0604020202020204" pitchFamily="34" charset="0"/>
                <a:ea typeface="Calibri" panose="020F0502020204030204" pitchFamily="34" charset="0"/>
              </a:rPr>
              <a:t>‘possibly’ could happen</a:t>
            </a:r>
            <a:r>
              <a:rPr lang="en-GB" kern="0" dirty="0">
                <a:solidFill>
                  <a:schemeClr val="bg1"/>
                </a:solidFill>
                <a:latin typeface="Helvetica" panose="020B0604020202020204" pitchFamily="34" charset="0"/>
                <a:ea typeface="Calibri" panose="020F0502020204030204" pitchFamily="34" charset="0"/>
              </a:rPr>
              <a:t> with unrealistic outcomes. </a:t>
            </a:r>
            <a:endParaRPr lang="en-GB" sz="3200" kern="100" dirty="0">
              <a:solidFill>
                <a:schemeClr val="bg1"/>
              </a:solidFill>
              <a:latin typeface="Arial" panose="020B0604020202020204" pitchFamily="34" charset="0"/>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Helvetica" panose="020B0604020202020204" pitchFamily="34" charset="0"/>
                <a:ea typeface="Calibri" panose="020F0502020204030204" pitchFamily="34" charset="0"/>
              </a:rPr>
              <a:t> </a:t>
            </a:r>
            <a:endParaRPr lang="en-GB" sz="3200" kern="100" dirty="0">
              <a:solidFill>
                <a:schemeClr val="bg1"/>
              </a:solidFill>
              <a:latin typeface="Arial" panose="020B0604020202020204" pitchFamily="34" charset="0"/>
              <a:ea typeface="Calibri" panose="020F0502020204030204" pitchFamily="34" charset="0"/>
            </a:endParaRPr>
          </a:p>
          <a:p>
            <a:r>
              <a:rPr lang="en-GB" i="1" kern="0" dirty="0">
                <a:solidFill>
                  <a:schemeClr val="bg1"/>
                </a:solidFill>
                <a:latin typeface="Helvetica" panose="020B0604020202020204" pitchFamily="34" charset="0"/>
                <a:ea typeface="Calibri" panose="020F0502020204030204" pitchFamily="34" charset="0"/>
              </a:rPr>
              <a:t>Use the below chart to help you identify the severity/impact</a:t>
            </a:r>
            <a:endParaRPr lang="en-GB" dirty="0">
              <a:solidFill>
                <a:schemeClr val="bg1"/>
              </a:solidFill>
            </a:endParaRPr>
          </a:p>
        </p:txBody>
      </p:sp>
      <p:graphicFrame>
        <p:nvGraphicFramePr>
          <p:cNvPr id="14" name="Table 13">
            <a:extLst>
              <a:ext uri="{FF2B5EF4-FFF2-40B4-BE49-F238E27FC236}">
                <a16:creationId xmlns:a16="http://schemas.microsoft.com/office/drawing/2014/main" id="{8BEE2B7B-8233-400D-ADF3-7BB11FC217E0}"/>
              </a:ext>
            </a:extLst>
          </p:cNvPr>
          <p:cNvGraphicFramePr>
            <a:graphicFrameLocks noGrp="1"/>
          </p:cNvGraphicFramePr>
          <p:nvPr>
            <p:extLst>
              <p:ext uri="{D42A27DB-BD31-4B8C-83A1-F6EECF244321}">
                <p14:modId xmlns:p14="http://schemas.microsoft.com/office/powerpoint/2010/main" val="1142159138"/>
              </p:ext>
            </p:extLst>
          </p:nvPr>
        </p:nvGraphicFramePr>
        <p:xfrm>
          <a:off x="2212160" y="3429000"/>
          <a:ext cx="7715428" cy="2998452"/>
        </p:xfrm>
        <a:graphic>
          <a:graphicData uri="http://schemas.openxmlformats.org/drawingml/2006/table">
            <a:tbl>
              <a:tblPr firstRow="1" firstCol="1" bandRow="1"/>
              <a:tblGrid>
                <a:gridCol w="4232828">
                  <a:extLst>
                    <a:ext uri="{9D8B030D-6E8A-4147-A177-3AD203B41FA5}">
                      <a16:colId xmlns:a16="http://schemas.microsoft.com/office/drawing/2014/main" val="1052429100"/>
                    </a:ext>
                  </a:extLst>
                </a:gridCol>
                <a:gridCol w="3482600">
                  <a:extLst>
                    <a:ext uri="{9D8B030D-6E8A-4147-A177-3AD203B41FA5}">
                      <a16:colId xmlns:a16="http://schemas.microsoft.com/office/drawing/2014/main" val="1478734256"/>
                    </a:ext>
                  </a:extLst>
                </a:gridCol>
              </a:tblGrid>
              <a:tr h="255252">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400" kern="0" dirty="0">
                          <a:solidFill>
                            <a:srgbClr val="FFFF00"/>
                          </a:solidFill>
                          <a:effectLst/>
                          <a:latin typeface="Helvetica" panose="020B0604020202020204" pitchFamily="34" charset="0"/>
                          <a:ea typeface="Calibri" panose="020F0502020204030204" pitchFamily="34" charset="0"/>
                        </a:rPr>
                        <a:t>Severity/impact </a:t>
                      </a:r>
                      <a:endParaRPr lang="en-GB" sz="1400" kern="100" dirty="0">
                        <a:solidFill>
                          <a:srgbClr val="FFFF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400" kern="0" dirty="0">
                          <a:solidFill>
                            <a:srgbClr val="FFFF00"/>
                          </a:solidFill>
                          <a:effectLst/>
                          <a:latin typeface="Helvetica" panose="020B0604020202020204" pitchFamily="34" charset="0"/>
                          <a:ea typeface="Calibri" panose="020F0502020204030204" pitchFamily="34" charset="0"/>
                        </a:rPr>
                        <a:t>Description</a:t>
                      </a:r>
                      <a:endParaRPr lang="en-GB" sz="1400" kern="100" dirty="0">
                        <a:solidFill>
                          <a:srgbClr val="FFFF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2654725741"/>
                  </a:ext>
                </a:extLst>
              </a:tr>
              <a:tr h="255252">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Very Minor </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Minor cuts or scratches with minor first aid</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1937632"/>
                  </a:ext>
                </a:extLst>
              </a:tr>
              <a:tr h="255252">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Minor</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chemeClr val="bg1"/>
                          </a:solidFill>
                          <a:effectLst/>
                          <a:latin typeface="Helvetica" panose="020B0604020202020204" pitchFamily="34" charset="0"/>
                          <a:ea typeface="Calibri" panose="020F0502020204030204" pitchFamily="34" charset="0"/>
                        </a:rPr>
                        <a:t>Bruising or sprains </a:t>
                      </a:r>
                    </a:p>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618082"/>
                  </a:ext>
                </a:extLst>
              </a:tr>
              <a:tr h="255252">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Moderate</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chemeClr val="bg1"/>
                          </a:solidFill>
                          <a:effectLst/>
                          <a:latin typeface="Helvetica" panose="020B0604020202020204" pitchFamily="34" charset="0"/>
                          <a:ea typeface="Calibri" panose="020F0502020204030204" pitchFamily="34" charset="0"/>
                        </a:rPr>
                        <a:t>Fractures, deep cuts or burns</a:t>
                      </a:r>
                    </a:p>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113487"/>
                  </a:ext>
                </a:extLst>
              </a:tr>
              <a:tr h="255252">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Major</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chemeClr val="bg1"/>
                          </a:solidFill>
                          <a:effectLst/>
                          <a:latin typeface="Helvetica" panose="020B0604020202020204" pitchFamily="34" charset="0"/>
                          <a:ea typeface="Calibri" panose="020F0502020204030204" pitchFamily="34" charset="0"/>
                        </a:rPr>
                        <a:t>Permanent disability</a:t>
                      </a:r>
                    </a:p>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239551"/>
                  </a:ext>
                </a:extLst>
              </a:tr>
              <a:tr h="510503">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chemeClr val="bg1"/>
                          </a:solidFill>
                          <a:effectLst/>
                          <a:latin typeface="Helvetica" panose="020B0604020202020204" pitchFamily="34" charset="0"/>
                          <a:ea typeface="Calibri" panose="020F0502020204030204" pitchFamily="34" charset="0"/>
                        </a:rPr>
                        <a:t>Severe</a:t>
                      </a:r>
                      <a:endParaRPr lang="en-GB" sz="1800" kern="10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chemeClr val="bg1"/>
                          </a:solidFill>
                          <a:effectLst/>
                          <a:latin typeface="Helvetica" panose="020B0604020202020204" pitchFamily="34" charset="0"/>
                          <a:ea typeface="Calibri" panose="020F0502020204030204" pitchFamily="34" charset="0"/>
                        </a:rPr>
                        <a:t>Fatalities or damage causing a critical disruption</a:t>
                      </a: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347240"/>
                  </a:ext>
                </a:extLst>
              </a:tr>
            </a:tbl>
          </a:graphicData>
        </a:graphic>
      </p:graphicFrame>
    </p:spTree>
    <p:extLst>
      <p:ext uri="{BB962C8B-B14F-4D97-AF65-F5344CB8AC3E}">
        <p14:creationId xmlns:p14="http://schemas.microsoft.com/office/powerpoint/2010/main" val="690889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70593" y="496389"/>
            <a:ext cx="10515600" cy="1133475"/>
          </a:xfrm>
        </p:spPr>
        <p:txBody>
          <a:bodyPr>
            <a:normAutofit fontScale="90000"/>
          </a:bodyPr>
          <a:lstStyle/>
          <a:p>
            <a:pPr algn="ctr"/>
            <a:r>
              <a:rPr lang="en-GB" dirty="0">
                <a:solidFill>
                  <a:srgbClr val="FFFF00"/>
                </a:solidFill>
              </a:rPr>
              <a:t>Step-3 Evaluate Risks and Decide on Precautions</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2499360"/>
          </a:xfrm>
        </p:spPr>
        <p:txBody>
          <a:bodyPr>
            <a:normAutofit fontScale="92500" lnSpcReduction="10000"/>
          </a:bodyPr>
          <a:lstStyle/>
          <a:p>
            <a:endParaRPr lang="en-GB" dirty="0">
              <a:solidFill>
                <a:schemeClr val="bg1"/>
              </a:solidFill>
            </a:endParaRPr>
          </a:p>
          <a:p>
            <a:r>
              <a:rPr lang="en-GB" sz="2200" b="1" dirty="0">
                <a:solidFill>
                  <a:srgbClr val="FFFF00"/>
                </a:solidFill>
                <a:latin typeface="Arial" panose="020B0604020202020204" pitchFamily="34" charset="0"/>
                <a:cs typeface="Arial" panose="020B0604020202020204" pitchFamily="34" charset="0"/>
              </a:rPr>
              <a:t>Risk rating and prioritisation of risk</a:t>
            </a:r>
            <a:endParaRPr lang="en-GB" sz="2200" dirty="0">
              <a:solidFill>
                <a:srgbClr val="FFFF00"/>
              </a:solidFill>
              <a:latin typeface="Arial" panose="020B0604020202020204" pitchFamily="34" charset="0"/>
              <a:cs typeface="Arial" panose="020B0604020202020204" pitchFamily="34" charset="0"/>
            </a:endParaRPr>
          </a:p>
          <a:p>
            <a:r>
              <a:rPr lang="en-GB" sz="2200" dirty="0">
                <a:solidFill>
                  <a:schemeClr val="bg1"/>
                </a:solidFill>
                <a:latin typeface="Arial" panose="020B0604020202020204" pitchFamily="34" charset="0"/>
                <a:cs typeface="Arial" panose="020B0604020202020204" pitchFamily="34" charset="0"/>
              </a:rPr>
              <a:t>When evaluating risk, the </a:t>
            </a:r>
            <a:r>
              <a:rPr lang="en-GB" sz="2200" dirty="0">
                <a:solidFill>
                  <a:srgbClr val="FFFF00"/>
                </a:solidFill>
                <a:latin typeface="Arial" panose="020B0604020202020204" pitchFamily="34" charset="0"/>
                <a:cs typeface="Arial" panose="020B0604020202020204" pitchFamily="34" charset="0"/>
              </a:rPr>
              <a:t>likelihood</a:t>
            </a:r>
            <a:r>
              <a:rPr lang="en-GB" sz="2200" dirty="0">
                <a:solidFill>
                  <a:schemeClr val="bg1"/>
                </a:solidFill>
                <a:latin typeface="Arial" panose="020B0604020202020204" pitchFamily="34" charset="0"/>
                <a:cs typeface="Arial" panose="020B0604020202020204" pitchFamily="34" charset="0"/>
              </a:rPr>
              <a:t> and </a:t>
            </a:r>
            <a:r>
              <a:rPr lang="en-GB" sz="2200" dirty="0">
                <a:solidFill>
                  <a:srgbClr val="FFFF00"/>
                </a:solidFill>
                <a:latin typeface="Arial" panose="020B0604020202020204" pitchFamily="34" charset="0"/>
                <a:cs typeface="Arial" panose="020B0604020202020204" pitchFamily="34" charset="0"/>
              </a:rPr>
              <a:t>severity</a:t>
            </a:r>
            <a:r>
              <a:rPr lang="en-GB" sz="2200" dirty="0">
                <a:solidFill>
                  <a:schemeClr val="bg1"/>
                </a:solidFill>
                <a:latin typeface="Arial" panose="020B0604020202020204" pitchFamily="34" charset="0"/>
                <a:cs typeface="Arial" panose="020B0604020202020204" pitchFamily="34" charset="0"/>
              </a:rPr>
              <a:t> are both considered together to arrive at an overall residual risk. Consider each hazard and think about the safety control measures already in place to help reduce the risk associated with the hazard. Choose the outcomes on the scale that you think represent the reality of the activity. The chosen outcomes are then cross referenced as follows to arrive at the residual risk rating. </a:t>
            </a:r>
          </a:p>
          <a:p>
            <a:r>
              <a:rPr lang="en-GB" dirty="0"/>
              <a:t> </a:t>
            </a: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A7C7FAD5-BAA7-4F58-BD5A-DA3612041267}"/>
              </a:ext>
            </a:extLst>
          </p:cNvPr>
          <p:cNvGraphicFramePr>
            <a:graphicFrameLocks noGrp="1"/>
          </p:cNvGraphicFramePr>
          <p:nvPr>
            <p:extLst>
              <p:ext uri="{D42A27DB-BD31-4B8C-83A1-F6EECF244321}">
                <p14:modId xmlns:p14="http://schemas.microsoft.com/office/powerpoint/2010/main" val="2907844922"/>
              </p:ext>
            </p:extLst>
          </p:nvPr>
        </p:nvGraphicFramePr>
        <p:xfrm>
          <a:off x="1602953" y="3948412"/>
          <a:ext cx="8986093" cy="2499361"/>
        </p:xfrm>
        <a:graphic>
          <a:graphicData uri="http://schemas.openxmlformats.org/drawingml/2006/table">
            <a:tbl>
              <a:tblPr firstRow="1" firstCol="1" bandRow="1"/>
              <a:tblGrid>
                <a:gridCol w="1854742">
                  <a:extLst>
                    <a:ext uri="{9D8B030D-6E8A-4147-A177-3AD203B41FA5}">
                      <a16:colId xmlns:a16="http://schemas.microsoft.com/office/drawing/2014/main" val="4252770316"/>
                    </a:ext>
                  </a:extLst>
                </a:gridCol>
                <a:gridCol w="1395431">
                  <a:extLst>
                    <a:ext uri="{9D8B030D-6E8A-4147-A177-3AD203B41FA5}">
                      <a16:colId xmlns:a16="http://schemas.microsoft.com/office/drawing/2014/main" val="868263390"/>
                    </a:ext>
                  </a:extLst>
                </a:gridCol>
                <a:gridCol w="1395431">
                  <a:extLst>
                    <a:ext uri="{9D8B030D-6E8A-4147-A177-3AD203B41FA5}">
                      <a16:colId xmlns:a16="http://schemas.microsoft.com/office/drawing/2014/main" val="2746435829"/>
                    </a:ext>
                  </a:extLst>
                </a:gridCol>
                <a:gridCol w="1395431">
                  <a:extLst>
                    <a:ext uri="{9D8B030D-6E8A-4147-A177-3AD203B41FA5}">
                      <a16:colId xmlns:a16="http://schemas.microsoft.com/office/drawing/2014/main" val="3175487386"/>
                    </a:ext>
                  </a:extLst>
                </a:gridCol>
                <a:gridCol w="1549627">
                  <a:extLst>
                    <a:ext uri="{9D8B030D-6E8A-4147-A177-3AD203B41FA5}">
                      <a16:colId xmlns:a16="http://schemas.microsoft.com/office/drawing/2014/main" val="2843380919"/>
                    </a:ext>
                  </a:extLst>
                </a:gridCol>
                <a:gridCol w="1395431">
                  <a:extLst>
                    <a:ext uri="{9D8B030D-6E8A-4147-A177-3AD203B41FA5}">
                      <a16:colId xmlns:a16="http://schemas.microsoft.com/office/drawing/2014/main" val="2805412876"/>
                    </a:ext>
                  </a:extLst>
                </a:gridCol>
              </a:tblGrid>
              <a:tr h="833119">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FFFFFF"/>
                          </a:solidFill>
                          <a:effectLst/>
                          <a:latin typeface="Helvetica" panose="020B0604020202020204" pitchFamily="34" charset="0"/>
                          <a:ea typeface="Calibri" panose="020F0502020204030204" pitchFamily="34" charset="0"/>
                        </a:rPr>
                        <a:t>Likelihood</a:t>
                      </a:r>
                      <a:endParaRPr lang="en-GB" sz="1800" kern="1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gridSpan="5">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100">
                          <a:solidFill>
                            <a:srgbClr val="000000"/>
                          </a:solidFill>
                          <a:effectLst/>
                          <a:latin typeface="Helvetica" panose="020B0604020202020204" pitchFamily="34" charset="0"/>
                          <a:ea typeface="Arial" panose="020B0604020202020204" pitchFamily="34" charset="0"/>
                          <a:cs typeface="Arial" panose="020B0604020202020204" pitchFamily="34" charset="0"/>
                        </a:rPr>
                        <a:t>The risk level for the hazard under evaluation should be determined by considering the </a:t>
                      </a:r>
                      <a:r>
                        <a:rPr lang="en-GB" sz="1800" b="1" kern="100">
                          <a:solidFill>
                            <a:srgbClr val="000000"/>
                          </a:solidFill>
                          <a:effectLst/>
                          <a:latin typeface="Helvetica" panose="020B0604020202020204" pitchFamily="34" charset="0"/>
                          <a:ea typeface="Arial" panose="020B0604020202020204" pitchFamily="34" charset="0"/>
                          <a:cs typeface="Arial" panose="020B0604020202020204" pitchFamily="34" charset="0"/>
                        </a:rPr>
                        <a:t>(Likelihood)</a:t>
                      </a:r>
                      <a:r>
                        <a:rPr lang="en-GB" sz="1800" kern="100">
                          <a:solidFill>
                            <a:srgbClr val="000000"/>
                          </a:solidFill>
                          <a:effectLst/>
                          <a:latin typeface="Helvetica" panose="020B0604020202020204" pitchFamily="34" charset="0"/>
                          <a:ea typeface="Arial" panose="020B0604020202020204" pitchFamily="34" charset="0"/>
                          <a:cs typeface="Arial" panose="020B0604020202020204" pitchFamily="34" charset="0"/>
                        </a:rPr>
                        <a:t> and then cross referencing with the likely </a:t>
                      </a:r>
                      <a:r>
                        <a:rPr lang="en-GB" sz="1800" b="1" kern="100">
                          <a:solidFill>
                            <a:srgbClr val="000000"/>
                          </a:solidFill>
                          <a:effectLst/>
                          <a:latin typeface="Helvetica" panose="020B0604020202020204" pitchFamily="34" charset="0"/>
                          <a:ea typeface="Arial" panose="020B0604020202020204" pitchFamily="34" charset="0"/>
                          <a:cs typeface="Arial" panose="020B0604020202020204" pitchFamily="34" charset="0"/>
                        </a:rPr>
                        <a:t>(Severity/impact) </a:t>
                      </a:r>
                      <a:r>
                        <a:rPr lang="en-GB" sz="1800" kern="100">
                          <a:solidFill>
                            <a:srgbClr val="000000"/>
                          </a:solidFill>
                          <a:effectLst/>
                          <a:latin typeface="Helvetica" panose="020B0604020202020204" pitchFamily="34" charset="0"/>
                          <a:ea typeface="Arial" panose="020B0604020202020204" pitchFamily="34" charset="0"/>
                          <a:cs typeface="Arial" panose="020B0604020202020204" pitchFamily="34" charset="0"/>
                        </a:rPr>
                        <a:t>to arrive at the </a:t>
                      </a:r>
                      <a:r>
                        <a:rPr lang="en-GB" sz="1800" b="1" kern="100">
                          <a:solidFill>
                            <a:srgbClr val="000000"/>
                          </a:solidFill>
                          <a:effectLst/>
                          <a:latin typeface="Helvetica" panose="020B0604020202020204" pitchFamily="34" charset="0"/>
                          <a:ea typeface="Arial" panose="020B0604020202020204" pitchFamily="34" charset="0"/>
                          <a:cs typeface="Arial" panose="020B0604020202020204" pitchFamily="34" charset="0"/>
                        </a:rPr>
                        <a:t>Overall Risk Evaluation.  </a:t>
                      </a:r>
                      <a:r>
                        <a:rPr lang="en-GB" sz="1800" kern="100">
                          <a:solidFill>
                            <a:srgbClr val="000000"/>
                          </a:solidFill>
                          <a:effectLst/>
                          <a:latin typeface="Helvetica" panose="020B0604020202020204" pitchFamily="34" charset="0"/>
                          <a:ea typeface="Arial" panose="020B0604020202020204" pitchFamily="34" charset="0"/>
                          <a:cs typeface="Arial" panose="020B0604020202020204" pitchFamily="34" charset="0"/>
                        </a:rPr>
                        <a:t>  </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96547717"/>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Almost certain</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78636783"/>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Very Likely</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9469785"/>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Likely</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High</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66928962"/>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Unlikely</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000000"/>
                          </a:solidFill>
                          <a:effectLst/>
                          <a:latin typeface="Helvetica" panose="020B0604020202020204" pitchFamily="34" charset="0"/>
                          <a:ea typeface="Calibri" panose="020F0502020204030204" pitchFamily="34" charset="0"/>
                        </a:rPr>
                        <a:t>Medium</a:t>
                      </a:r>
                      <a:endParaRPr lang="en-GB" sz="1800" kern="1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9456000"/>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Very unlikely </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Low</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000000"/>
                          </a:solidFill>
                          <a:effectLst/>
                          <a:latin typeface="Helvetica" panose="020B0604020202020204" pitchFamily="34" charset="0"/>
                          <a:ea typeface="Calibri" panose="020F0502020204030204" pitchFamily="34" charset="0"/>
                        </a:rPr>
                        <a:t>Medium</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6302387"/>
                  </a:ext>
                </a:extLst>
              </a:tr>
              <a:tr h="277707">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Severity/impact</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Very Minor</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Minor</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Moderate</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a:solidFill>
                            <a:srgbClr val="FFFFFF"/>
                          </a:solidFill>
                          <a:effectLst/>
                          <a:latin typeface="Helvetica" panose="020B0604020202020204" pitchFamily="34" charset="0"/>
                          <a:ea typeface="Calibri" panose="020F0502020204030204" pitchFamily="34" charset="0"/>
                        </a:rPr>
                        <a:t>Major</a:t>
                      </a:r>
                      <a:endParaRPr lang="en-GB" sz="1800" kern="10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800" kern="0" dirty="0">
                          <a:solidFill>
                            <a:srgbClr val="FFFFFF"/>
                          </a:solidFill>
                          <a:effectLst/>
                          <a:latin typeface="Helvetica" panose="020B0604020202020204" pitchFamily="34" charset="0"/>
                          <a:ea typeface="Calibri" panose="020F0502020204030204" pitchFamily="34" charset="0"/>
                        </a:rPr>
                        <a:t>Severe</a:t>
                      </a:r>
                      <a:endParaRPr lang="en-GB" sz="1800" kern="100" dirty="0">
                        <a:solidFill>
                          <a:srgbClr val="00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extLst>
                  <a:ext uri="{0D108BD9-81ED-4DB2-BD59-A6C34878D82A}">
                    <a16:rowId xmlns:a16="http://schemas.microsoft.com/office/drawing/2014/main" val="3608752294"/>
                  </a:ext>
                </a:extLst>
              </a:tr>
            </a:tbl>
          </a:graphicData>
        </a:graphic>
      </p:graphicFrame>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195264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70593" y="496389"/>
            <a:ext cx="10515600" cy="1133475"/>
          </a:xfrm>
        </p:spPr>
        <p:txBody>
          <a:bodyPr>
            <a:normAutofit fontScale="90000"/>
          </a:bodyPr>
          <a:lstStyle/>
          <a:p>
            <a:pPr algn="ctr"/>
            <a:r>
              <a:rPr lang="en-GB" dirty="0">
                <a:solidFill>
                  <a:srgbClr val="FFFF00"/>
                </a:solidFill>
              </a:rPr>
              <a:t>Step-3 Evaluate Risks and Decide on Precautions</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2499360"/>
          </a:xfrm>
        </p:spPr>
        <p:txBody>
          <a:bodyPr>
            <a:normAutofit/>
          </a:bodyPr>
          <a:lstStyle/>
          <a:p>
            <a:endParaRPr lang="en-GB" dirty="0">
              <a:solidFill>
                <a:schemeClr val="bg1"/>
              </a:solidFill>
            </a:endParaRPr>
          </a:p>
          <a:p>
            <a:r>
              <a:rPr lang="en-GB" dirty="0"/>
              <a:t> </a:t>
            </a: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6" name="Table 5">
            <a:extLst>
              <a:ext uri="{FF2B5EF4-FFF2-40B4-BE49-F238E27FC236}">
                <a16:creationId xmlns:a16="http://schemas.microsoft.com/office/drawing/2014/main" id="{96BF2299-E409-40A6-9AB2-3F970E9071C5}"/>
              </a:ext>
            </a:extLst>
          </p:cNvPr>
          <p:cNvGraphicFramePr>
            <a:graphicFrameLocks noGrp="1"/>
          </p:cNvGraphicFramePr>
          <p:nvPr>
            <p:extLst>
              <p:ext uri="{D42A27DB-BD31-4B8C-83A1-F6EECF244321}">
                <p14:modId xmlns:p14="http://schemas.microsoft.com/office/powerpoint/2010/main" val="2612208802"/>
              </p:ext>
            </p:extLst>
          </p:nvPr>
        </p:nvGraphicFramePr>
        <p:xfrm>
          <a:off x="2102439" y="3133590"/>
          <a:ext cx="8286467" cy="3017520"/>
        </p:xfrm>
        <a:graphic>
          <a:graphicData uri="http://schemas.openxmlformats.org/drawingml/2006/table">
            <a:tbl>
              <a:tblPr firstRow="1" firstCol="1" bandRow="1"/>
              <a:tblGrid>
                <a:gridCol w="1501661">
                  <a:extLst>
                    <a:ext uri="{9D8B030D-6E8A-4147-A177-3AD203B41FA5}">
                      <a16:colId xmlns:a16="http://schemas.microsoft.com/office/drawing/2014/main" val="2624517520"/>
                    </a:ext>
                  </a:extLst>
                </a:gridCol>
                <a:gridCol w="6784806">
                  <a:extLst>
                    <a:ext uri="{9D8B030D-6E8A-4147-A177-3AD203B41FA5}">
                      <a16:colId xmlns:a16="http://schemas.microsoft.com/office/drawing/2014/main" val="2958323547"/>
                    </a:ext>
                  </a:extLst>
                </a:gridCol>
              </a:tblGrid>
              <a:tr h="0">
                <a:tc>
                  <a:txBody>
                    <a:bodyPr/>
                    <a:lstStyle/>
                    <a:p>
                      <a:pPr>
                        <a:spcAft>
                          <a:spcPts val="0"/>
                        </a:spcAft>
                      </a:pPr>
                      <a:r>
                        <a:rPr lang="en-GB" sz="1800" kern="100" dirty="0">
                          <a:solidFill>
                            <a:srgbClr val="50EA57"/>
                          </a:solidFill>
                          <a:effectLst/>
                          <a:latin typeface="Helvetica" panose="020B0604020202020204" pitchFamily="34" charset="0"/>
                          <a:ea typeface="Arial" panose="020B0604020202020204" pitchFamily="34" charset="0"/>
                          <a:cs typeface="Arial" panose="020B0604020202020204" pitchFamily="34" charset="0"/>
                        </a:rPr>
                        <a:t>Low</a:t>
                      </a:r>
                      <a:endParaRPr lang="en-GB" sz="1800" kern="100" dirty="0">
                        <a:solidFill>
                          <a:srgbClr val="50EA57"/>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n-GB" sz="1800" b="1" kern="100" dirty="0">
                          <a:solidFill>
                            <a:srgbClr val="FFFF00"/>
                          </a:solidFill>
                          <a:effectLst/>
                          <a:latin typeface="Helvetica" panose="020B0604020202020204" pitchFamily="34" charset="0"/>
                          <a:ea typeface="Arial" panose="020B0604020202020204" pitchFamily="34" charset="0"/>
                          <a:cs typeface="Arial" panose="020B0604020202020204" pitchFamily="34" charset="0"/>
                        </a:rPr>
                        <a:t>Acceptable or Tolerable </a:t>
                      </a:r>
                      <a:r>
                        <a:rPr lang="en-GB" sz="1800" kern="100" dirty="0">
                          <a:solidFill>
                            <a:schemeClr val="bg1"/>
                          </a:solidFill>
                          <a:effectLst/>
                          <a:latin typeface="Helvetica" panose="020B0604020202020204" pitchFamily="34" charset="0"/>
                          <a:ea typeface="Arial" panose="020B0604020202020204" pitchFamily="34" charset="0"/>
                          <a:cs typeface="Arial" panose="020B0604020202020204" pitchFamily="34" charset="0"/>
                        </a:rPr>
                        <a:t>- </a:t>
                      </a:r>
                      <a:r>
                        <a:rPr lang="en-GB" sz="1800" kern="100" dirty="0">
                          <a:solidFill>
                            <a:schemeClr val="bg1"/>
                          </a:solidFill>
                          <a:effectLst/>
                          <a:latin typeface="Helvetica" panose="020B0604020202020204" pitchFamily="34" charset="0"/>
                          <a:ea typeface="Calibri" panose="020F0502020204030204" pitchFamily="34" charset="0"/>
                          <a:cs typeface="Arial" panose="020B0604020202020204" pitchFamily="34" charset="0"/>
                        </a:rPr>
                        <a:t>No additional controls required. The risk is at a level that can be accepted provided controls are implemented.</a:t>
                      </a:r>
                    </a:p>
                    <a:p>
                      <a:pPr>
                        <a:spcAft>
                          <a:spcPts val="0"/>
                        </a:spcAf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326976"/>
                  </a:ext>
                </a:extLst>
              </a:tr>
              <a:tr h="0">
                <a:tc>
                  <a:txBody>
                    <a:bodyPr/>
                    <a:lstStyle/>
                    <a:p>
                      <a:pPr>
                        <a:spcAft>
                          <a:spcPts val="0"/>
                        </a:spcAft>
                      </a:pPr>
                      <a:r>
                        <a:rPr lang="en-GB" sz="1800" kern="100" dirty="0">
                          <a:solidFill>
                            <a:srgbClr val="FFC000"/>
                          </a:solidFill>
                          <a:effectLst/>
                          <a:latin typeface="Helvetica" panose="020B0604020202020204" pitchFamily="34" charset="0"/>
                          <a:ea typeface="Arial" panose="020B0604020202020204" pitchFamily="34" charset="0"/>
                          <a:cs typeface="Arial" panose="020B0604020202020204" pitchFamily="34" charset="0"/>
                        </a:rPr>
                        <a:t>Medium</a:t>
                      </a:r>
                      <a:endParaRPr lang="en-GB" sz="1800" kern="100" dirty="0">
                        <a:solidFill>
                          <a:srgbClr val="FFC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n-GB" sz="1800" b="1" kern="100" dirty="0">
                          <a:solidFill>
                            <a:srgbClr val="FFFF00"/>
                          </a:solidFill>
                          <a:effectLst/>
                          <a:latin typeface="Helvetica" panose="020B0604020202020204" pitchFamily="34" charset="0"/>
                          <a:ea typeface="Arial" panose="020B0604020202020204" pitchFamily="34" charset="0"/>
                          <a:cs typeface="Arial" panose="020B0604020202020204" pitchFamily="34" charset="0"/>
                        </a:rPr>
                        <a:t>Moderate Risk</a:t>
                      </a:r>
                      <a:r>
                        <a:rPr lang="en-GB" sz="1800" kern="100" dirty="0">
                          <a:solidFill>
                            <a:srgbClr val="FFFF00"/>
                          </a:solidFill>
                          <a:effectLst/>
                          <a:latin typeface="Helvetica" panose="020B0604020202020204" pitchFamily="34" charset="0"/>
                          <a:ea typeface="Arial" panose="020B0604020202020204" pitchFamily="34" charset="0"/>
                          <a:cs typeface="Arial" panose="020B0604020202020204" pitchFamily="34" charset="0"/>
                        </a:rPr>
                        <a:t> </a:t>
                      </a:r>
                      <a:r>
                        <a:rPr lang="en-GB" sz="1800" kern="100" dirty="0">
                          <a:solidFill>
                            <a:schemeClr val="bg1"/>
                          </a:solidFill>
                          <a:effectLst/>
                          <a:latin typeface="Helvetica" panose="020B0604020202020204" pitchFamily="34" charset="0"/>
                          <a:ea typeface="Arial" panose="020B0604020202020204" pitchFamily="34" charset="0"/>
                          <a:cs typeface="Arial" panose="020B0604020202020204" pitchFamily="34" charset="0"/>
                        </a:rPr>
                        <a:t>– Action and control is needed to reduce the risk. Think again about your control measures and decide what else can be done to reduce the risk.</a:t>
                      </a:r>
                    </a:p>
                    <a:p>
                      <a:pPr>
                        <a:spcAft>
                          <a:spcPts val="0"/>
                        </a:spcAf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822669"/>
                  </a:ext>
                </a:extLst>
              </a:tr>
              <a:tr h="0">
                <a:tc>
                  <a:txBody>
                    <a:bodyPr/>
                    <a:lstStyle/>
                    <a:p>
                      <a:pPr>
                        <a:spcAft>
                          <a:spcPts val="0"/>
                        </a:spcAft>
                      </a:pPr>
                      <a:r>
                        <a:rPr lang="en-GB" sz="1800" kern="100" dirty="0">
                          <a:solidFill>
                            <a:srgbClr val="FF0000"/>
                          </a:solidFill>
                          <a:effectLst/>
                          <a:latin typeface="Helvetica" panose="020B0604020202020204" pitchFamily="34" charset="0"/>
                          <a:ea typeface="Arial" panose="020B0604020202020204" pitchFamily="34" charset="0"/>
                          <a:cs typeface="Arial" panose="020B0604020202020204" pitchFamily="34" charset="0"/>
                        </a:rPr>
                        <a:t>High</a:t>
                      </a:r>
                      <a:endParaRPr lang="en-GB" sz="1800" kern="100" dirty="0">
                        <a:solidFill>
                          <a:srgbClr val="FF0000"/>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E79"/>
                    </a:solidFill>
                  </a:tcPr>
                </a:tc>
                <a:tc>
                  <a:txBody>
                    <a:bodyPr/>
                    <a:lstStyle/>
                    <a:p>
                      <a:pPr>
                        <a:spcAft>
                          <a:spcPts val="0"/>
                        </a:spcAft>
                      </a:pPr>
                      <a:r>
                        <a:rPr lang="en-GB" sz="1800" b="1" kern="100" dirty="0">
                          <a:solidFill>
                            <a:srgbClr val="FFFF00"/>
                          </a:solidFill>
                          <a:effectLst/>
                          <a:latin typeface="Helvetica" panose="020B0604020202020204" pitchFamily="34" charset="0"/>
                          <a:ea typeface="Arial" panose="020B0604020202020204" pitchFamily="34" charset="0"/>
                          <a:cs typeface="Arial" panose="020B0604020202020204" pitchFamily="34" charset="0"/>
                        </a:rPr>
                        <a:t>Substantial Risk</a:t>
                      </a:r>
                      <a:r>
                        <a:rPr lang="en-GB" sz="1800" kern="100" dirty="0">
                          <a:solidFill>
                            <a:srgbClr val="FFFF00"/>
                          </a:solidFill>
                          <a:effectLst/>
                          <a:latin typeface="Helvetica" panose="020B0604020202020204" pitchFamily="34" charset="0"/>
                          <a:ea typeface="Arial" panose="020B0604020202020204" pitchFamily="34" charset="0"/>
                          <a:cs typeface="Arial" panose="020B0604020202020204" pitchFamily="34" charset="0"/>
                        </a:rPr>
                        <a:t> </a:t>
                      </a:r>
                      <a:r>
                        <a:rPr lang="en-GB" sz="1800" kern="100" dirty="0">
                          <a:solidFill>
                            <a:schemeClr val="bg1"/>
                          </a:solidFill>
                          <a:effectLst/>
                          <a:latin typeface="Helvetica" panose="020B0604020202020204" pitchFamily="34" charset="0"/>
                          <a:ea typeface="Arial" panose="020B0604020202020204" pitchFamily="34" charset="0"/>
                          <a:cs typeface="Arial" panose="020B0604020202020204" pitchFamily="34" charset="0"/>
                        </a:rPr>
                        <a:t>– The residual risk is too high. Work is not to be started or continued. </a:t>
                      </a:r>
                    </a:p>
                    <a:p>
                      <a:pPr>
                        <a:spcAft>
                          <a:spcPts val="0"/>
                        </a:spcAft>
                      </a:pPr>
                      <a:endParaRPr lang="en-GB" sz="1800" kern="100" dirty="0">
                        <a:solidFill>
                          <a:schemeClr val="bg1"/>
                        </a:solidFill>
                        <a:effectLst/>
                        <a:latin typeface="Arial" panose="020B060402020202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093189"/>
                  </a:ext>
                </a:extLst>
              </a:tr>
            </a:tbl>
          </a:graphicData>
        </a:graphic>
      </p:graphicFrame>
    </p:spTree>
    <p:extLst>
      <p:ext uri="{BB962C8B-B14F-4D97-AF65-F5344CB8AC3E}">
        <p14:creationId xmlns:p14="http://schemas.microsoft.com/office/powerpoint/2010/main" val="245098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2" name="Picture 11">
            <a:extLst>
              <a:ext uri="{FF2B5EF4-FFF2-40B4-BE49-F238E27FC236}">
                <a16:creationId xmlns:a16="http://schemas.microsoft.com/office/drawing/2014/main" id="{D8E450E1-F788-4EA3-9350-57F7C3FDA598}"/>
              </a:ext>
            </a:extLst>
          </p:cNvPr>
          <p:cNvPicPr>
            <a:picLocks noChangeAspect="1"/>
          </p:cNvPicPr>
          <p:nvPr/>
        </p:nvPicPr>
        <p:blipFill rotWithShape="1">
          <a:blip r:embed="rId2"/>
          <a:srcRect b="8552"/>
          <a:stretch/>
        </p:blipFill>
        <p:spPr>
          <a:xfrm>
            <a:off x="409301" y="0"/>
            <a:ext cx="11491899" cy="6858000"/>
          </a:xfrm>
          <a:prstGeom prst="rect">
            <a:avLst/>
          </a:prstGeom>
        </p:spPr>
      </p:pic>
    </p:spTree>
    <p:extLst>
      <p:ext uri="{BB962C8B-B14F-4D97-AF65-F5344CB8AC3E}">
        <p14:creationId xmlns:p14="http://schemas.microsoft.com/office/powerpoint/2010/main" val="2129169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191589" y="232976"/>
            <a:ext cx="11512732" cy="6411664"/>
          </a:xfrm>
        </p:spPr>
        <p:txBody>
          <a:bodyPr>
            <a:normAutofit fontScale="92500" lnSpcReduction="20000"/>
          </a:bodyPr>
          <a:lstStyle/>
          <a:p>
            <a:r>
              <a:rPr lang="en-GB" dirty="0">
                <a:solidFill>
                  <a:schemeClr val="bg1"/>
                </a:solidFill>
              </a:rPr>
              <a:t> </a:t>
            </a:r>
          </a:p>
          <a:p>
            <a:pPr lvl="0"/>
            <a:r>
              <a:rPr lang="en-GB" b="1" dirty="0">
                <a:solidFill>
                  <a:srgbClr val="FFFF00"/>
                </a:solidFill>
              </a:rPr>
              <a:t>Elimination</a:t>
            </a:r>
            <a:r>
              <a:rPr lang="en-GB" dirty="0">
                <a:solidFill>
                  <a:srgbClr val="FFFF00"/>
                </a:solidFill>
              </a:rPr>
              <a:t> – </a:t>
            </a:r>
            <a:r>
              <a:rPr lang="en-GB" dirty="0">
                <a:solidFill>
                  <a:schemeClr val="bg1"/>
                </a:solidFill>
              </a:rPr>
              <a:t>can I remove the hazard altogether? If not, how can I control the risks so that harm is unlikely?</a:t>
            </a:r>
          </a:p>
          <a:p>
            <a:pPr lvl="0"/>
            <a:r>
              <a:rPr lang="en-GB" b="1" dirty="0">
                <a:solidFill>
                  <a:srgbClr val="FFFF00"/>
                </a:solidFill>
              </a:rPr>
              <a:t>Substitute the hazard</a:t>
            </a:r>
            <a:r>
              <a:rPr lang="en-GB" dirty="0">
                <a:solidFill>
                  <a:srgbClr val="FFFF00"/>
                </a:solidFill>
              </a:rPr>
              <a:t> – </a:t>
            </a:r>
            <a:r>
              <a:rPr lang="en-GB" dirty="0">
                <a:solidFill>
                  <a:schemeClr val="bg1"/>
                </a:solidFill>
              </a:rPr>
              <a:t>try a less risky option (e.g., switch to using a less hazardous substance).</a:t>
            </a:r>
          </a:p>
          <a:p>
            <a:pPr lvl="0"/>
            <a:endParaRPr lang="en-GB" dirty="0">
              <a:solidFill>
                <a:schemeClr val="bg1"/>
              </a:solidFill>
            </a:endParaRPr>
          </a:p>
          <a:p>
            <a:pPr lvl="0"/>
            <a:r>
              <a:rPr lang="en-GB" b="1" dirty="0">
                <a:solidFill>
                  <a:srgbClr val="FFFF00"/>
                </a:solidFill>
              </a:rPr>
              <a:t>Contain the risk/ Engineering Controls</a:t>
            </a:r>
            <a:r>
              <a:rPr lang="en-GB" dirty="0">
                <a:solidFill>
                  <a:srgbClr val="FFFF00"/>
                </a:solidFill>
              </a:rPr>
              <a:t> – </a:t>
            </a:r>
            <a:r>
              <a:rPr lang="en-GB" dirty="0">
                <a:solidFill>
                  <a:schemeClr val="bg1"/>
                </a:solidFill>
              </a:rPr>
              <a:t>prevent access to the hazard (e.g., by guarding).</a:t>
            </a:r>
          </a:p>
          <a:p>
            <a:pPr lvl="0"/>
            <a:endParaRPr lang="en-GB" dirty="0">
              <a:solidFill>
                <a:schemeClr val="bg1"/>
              </a:solidFill>
            </a:endParaRPr>
          </a:p>
          <a:p>
            <a:pPr lvl="0"/>
            <a:r>
              <a:rPr lang="en-GB" b="1" dirty="0">
                <a:solidFill>
                  <a:srgbClr val="FFFF00"/>
                </a:solidFill>
              </a:rPr>
              <a:t>Administrative Controls </a:t>
            </a:r>
            <a:r>
              <a:rPr lang="en-GB" dirty="0">
                <a:solidFill>
                  <a:srgbClr val="FFFF00"/>
                </a:solidFill>
              </a:rPr>
              <a:t>- </a:t>
            </a:r>
            <a:r>
              <a:rPr lang="en-GB" dirty="0">
                <a:solidFill>
                  <a:schemeClr val="bg1"/>
                </a:solidFill>
              </a:rPr>
              <a:t>Change the way work is carried out/training/SOP, Task analysis/Method</a:t>
            </a:r>
          </a:p>
          <a:p>
            <a:pPr lvl="0"/>
            <a:endParaRPr lang="en-GB" dirty="0">
              <a:solidFill>
                <a:schemeClr val="bg1"/>
              </a:solidFill>
            </a:endParaRPr>
          </a:p>
          <a:p>
            <a:pPr lvl="0"/>
            <a:r>
              <a:rPr lang="en-GB" b="1" dirty="0">
                <a:solidFill>
                  <a:srgbClr val="FFFF00"/>
                </a:solidFill>
              </a:rPr>
              <a:t>Reduce exposure to the hazard</a:t>
            </a:r>
            <a:r>
              <a:rPr lang="en-GB" dirty="0">
                <a:solidFill>
                  <a:srgbClr val="FFFF00"/>
                </a:solidFill>
              </a:rPr>
              <a:t> – </a:t>
            </a:r>
            <a:r>
              <a:rPr lang="en-GB" dirty="0">
                <a:solidFill>
                  <a:schemeClr val="bg1"/>
                </a:solidFill>
              </a:rPr>
              <a:t>reduce the number of people exposed to the hazard and/or reduce the duration of exposure.</a:t>
            </a:r>
          </a:p>
          <a:p>
            <a:pPr lvl="0"/>
            <a:r>
              <a:rPr lang="en-GB" b="1" dirty="0">
                <a:solidFill>
                  <a:srgbClr val="FFFF00"/>
                </a:solidFill>
              </a:rPr>
              <a:t>Personal protective equipment</a:t>
            </a:r>
            <a:r>
              <a:rPr lang="en-GB" dirty="0">
                <a:solidFill>
                  <a:srgbClr val="FFFF00"/>
                </a:solidFill>
              </a:rPr>
              <a:t> – </a:t>
            </a:r>
            <a:r>
              <a:rPr lang="en-GB" dirty="0">
                <a:solidFill>
                  <a:schemeClr val="bg1"/>
                </a:solidFill>
              </a:rPr>
              <a:t>provide PPE for individual risks. </a:t>
            </a:r>
          </a:p>
          <a:p>
            <a:pPr lvl="0"/>
            <a:endParaRPr lang="en-GB" dirty="0">
              <a:solidFill>
                <a:schemeClr val="bg1"/>
              </a:solidFill>
            </a:endParaRPr>
          </a:p>
          <a:p>
            <a:pPr lvl="0"/>
            <a:r>
              <a:rPr lang="en-GB" b="1" dirty="0">
                <a:solidFill>
                  <a:srgbClr val="FFFF00"/>
                </a:solidFill>
              </a:rPr>
              <a:t>Skill/supervision</a:t>
            </a:r>
            <a:r>
              <a:rPr lang="en-GB" dirty="0">
                <a:solidFill>
                  <a:srgbClr val="FFFF00"/>
                </a:solidFill>
              </a:rPr>
              <a:t> – </a:t>
            </a:r>
            <a:r>
              <a:rPr lang="en-GB" dirty="0">
                <a:solidFill>
                  <a:schemeClr val="bg1"/>
                </a:solidFill>
              </a:rPr>
              <a:t>rely on the competence of the individual.</a:t>
            </a:r>
          </a:p>
          <a:p>
            <a:pPr lvl="0"/>
            <a:endParaRPr lang="en-GB" dirty="0">
              <a:solidFill>
                <a:schemeClr val="bg1"/>
              </a:solidFill>
            </a:endParaRPr>
          </a:p>
          <a:p>
            <a:pPr lvl="0"/>
            <a:r>
              <a:rPr lang="en-GB" b="1" dirty="0">
                <a:solidFill>
                  <a:srgbClr val="FFFF00"/>
                </a:solidFill>
              </a:rPr>
              <a:t>Welfare arrangements</a:t>
            </a:r>
            <a:r>
              <a:rPr lang="en-GB" dirty="0">
                <a:solidFill>
                  <a:srgbClr val="FFFF00"/>
                </a:solidFill>
              </a:rPr>
              <a:t> – </a:t>
            </a:r>
            <a:r>
              <a:rPr lang="en-GB" dirty="0">
                <a:solidFill>
                  <a:schemeClr val="bg1"/>
                </a:solidFill>
              </a:rPr>
              <a:t>provide washing facilities to remove contamination and first-aid facilities.</a:t>
            </a:r>
          </a:p>
          <a:p>
            <a:r>
              <a:rPr lang="en-GB" dirty="0"/>
              <a:t> </a:t>
            </a: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1044924" y="2125037"/>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838674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269966" y="263906"/>
            <a:ext cx="11512732" cy="6109462"/>
          </a:xfrm>
        </p:spPr>
        <p:txBody>
          <a:bodyPr>
            <a:normAutofit fontScale="77500" lnSpcReduction="20000"/>
          </a:bodyPr>
          <a:lstStyle/>
          <a:p>
            <a:r>
              <a:rPr lang="en-GB" dirty="0">
                <a:solidFill>
                  <a:schemeClr val="bg1"/>
                </a:solidFill>
              </a:rPr>
              <a:t> </a:t>
            </a:r>
            <a:endParaRPr lang="en-GB" dirty="0">
              <a:solidFill>
                <a:srgbClr val="FFFF00"/>
              </a:solidFill>
            </a:endParaRPr>
          </a:p>
          <a:p>
            <a:r>
              <a:rPr lang="en-GB" sz="3300" b="1" i="1" dirty="0">
                <a:solidFill>
                  <a:srgbClr val="FFFF00"/>
                </a:solidFill>
              </a:rPr>
              <a:t>Focus</a:t>
            </a:r>
          </a:p>
          <a:p>
            <a:r>
              <a:rPr lang="en-GB" b="1" i="1" dirty="0">
                <a:solidFill>
                  <a:srgbClr val="FFFF00"/>
                </a:solidFill>
              </a:rPr>
              <a:t>Legal requirements should be the starting point when considering control measures.</a:t>
            </a:r>
            <a:endParaRPr lang="en-GB" dirty="0">
              <a:solidFill>
                <a:srgbClr val="FFFF00"/>
              </a:solidFill>
            </a:endParaRPr>
          </a:p>
          <a:p>
            <a:endParaRPr lang="en-GB" b="1" i="1" dirty="0">
              <a:solidFill>
                <a:schemeClr val="bg1"/>
              </a:solidFill>
            </a:endParaRPr>
          </a:p>
          <a:p>
            <a:pPr marL="342900" indent="-342900">
              <a:buFont typeface="Arial" panose="020B0604020202020204" pitchFamily="34" charset="0"/>
              <a:buChar char="•"/>
            </a:pPr>
            <a:r>
              <a:rPr lang="en-GB" dirty="0">
                <a:solidFill>
                  <a:schemeClr val="bg1"/>
                </a:solidFill>
              </a:rPr>
              <a:t>Guidance is available from a range of national and international sources that provides details of controls for specific hazards and can save time and effort in deciding what is and what is not needed to control the risk.</a:t>
            </a:r>
          </a:p>
          <a:p>
            <a:pPr marL="342900" indent="-342900">
              <a:buFont typeface="Arial" panose="020B0604020202020204" pitchFamily="34" charset="0"/>
              <a:buChar char="•"/>
            </a:pPr>
            <a:r>
              <a:rPr lang="en-GB" dirty="0">
                <a:solidFill>
                  <a:schemeClr val="bg1"/>
                </a:solidFill>
              </a:rPr>
              <a:t>The means by which risks associated with specific hazards are reduced will vary according to the hazard.</a:t>
            </a:r>
          </a:p>
          <a:p>
            <a:pPr marL="342900" indent="-342900">
              <a:buFont typeface="Arial" panose="020B0604020202020204" pitchFamily="34" charset="0"/>
              <a:buChar char="•"/>
            </a:pPr>
            <a:r>
              <a:rPr lang="en-GB" dirty="0">
                <a:solidFill>
                  <a:schemeClr val="bg1"/>
                </a:solidFill>
              </a:rPr>
              <a:t>Reducing risks associated with chemicals may involve a change to a less hazardous substance. If the issue is reducing risk associated with manual handling, the use of smaller loads or mechanical aids should be considered. </a:t>
            </a:r>
          </a:p>
          <a:p>
            <a:pPr marL="342900" indent="-342900">
              <a:buFont typeface="Arial" panose="020B0604020202020204" pitchFamily="34" charset="0"/>
              <a:buChar char="•"/>
            </a:pPr>
            <a:r>
              <a:rPr lang="en-GB" dirty="0">
                <a:solidFill>
                  <a:schemeClr val="bg1"/>
                </a:solidFill>
              </a:rPr>
              <a:t>For all hazards, the control measures need to follow the general hierarchy of control.</a:t>
            </a:r>
          </a:p>
          <a:p>
            <a:endParaRPr lang="en-GB" dirty="0">
              <a:solidFill>
                <a:schemeClr val="bg1"/>
              </a:solidFill>
            </a:endParaRPr>
          </a:p>
          <a:p>
            <a:r>
              <a:rPr lang="en-GB" b="1" dirty="0">
                <a:solidFill>
                  <a:srgbClr val="FFFF00"/>
                </a:solidFill>
              </a:rPr>
              <a:t>Distinction between priorities and timescales</a:t>
            </a:r>
          </a:p>
          <a:p>
            <a:r>
              <a:rPr lang="en-GB" dirty="0">
                <a:solidFill>
                  <a:schemeClr val="bg1"/>
                </a:solidFill>
              </a:rPr>
              <a:t>Ideally, a high-priority action would be completed very quickly. Depending on the complexity of what has been recommended</a:t>
            </a:r>
            <a:r>
              <a:rPr lang="en-GB" dirty="0">
                <a:solidFill>
                  <a:srgbClr val="FFFF00"/>
                </a:solidFill>
              </a:rPr>
              <a:t>, it may take quite a while to action recommendations</a:t>
            </a:r>
            <a:r>
              <a:rPr lang="en-GB" dirty="0">
                <a:solidFill>
                  <a:schemeClr val="bg1"/>
                </a:solidFill>
              </a:rPr>
              <a:t>, even if they are </a:t>
            </a:r>
            <a:r>
              <a:rPr lang="en-GB" dirty="0">
                <a:solidFill>
                  <a:srgbClr val="FFFF00"/>
                </a:solidFill>
              </a:rPr>
              <a:t>high priority</a:t>
            </a:r>
            <a:r>
              <a:rPr lang="en-GB" dirty="0">
                <a:solidFill>
                  <a:schemeClr val="bg1"/>
                </a:solidFill>
              </a:rPr>
              <a:t>. </a:t>
            </a:r>
          </a:p>
          <a:p>
            <a:r>
              <a:rPr lang="en-GB" dirty="0">
                <a:solidFill>
                  <a:schemeClr val="bg1"/>
                </a:solidFill>
              </a:rPr>
              <a:t>For example, </a:t>
            </a:r>
            <a:r>
              <a:rPr lang="en-GB" dirty="0">
                <a:solidFill>
                  <a:srgbClr val="FFFF00"/>
                </a:solidFill>
              </a:rPr>
              <a:t>training staff may be a high priority</a:t>
            </a:r>
            <a:r>
              <a:rPr lang="en-GB" dirty="0">
                <a:solidFill>
                  <a:schemeClr val="bg1"/>
                </a:solidFill>
              </a:rPr>
              <a:t>, but the timescale for delivery </a:t>
            </a:r>
            <a:r>
              <a:rPr lang="en-GB" dirty="0">
                <a:solidFill>
                  <a:srgbClr val="FFFF00"/>
                </a:solidFill>
              </a:rPr>
              <a:t>might be several months </a:t>
            </a:r>
            <a:r>
              <a:rPr lang="en-GB" dirty="0">
                <a:solidFill>
                  <a:schemeClr val="bg1"/>
                </a:solidFill>
              </a:rPr>
              <a:t>because the training needs to be developed and rolled out to all staff.</a:t>
            </a:r>
          </a:p>
          <a:p>
            <a:r>
              <a:rPr lang="en-GB" dirty="0">
                <a:solidFill>
                  <a:schemeClr val="bg1"/>
                </a:solidFill>
              </a:rPr>
              <a:t>An assessment might identify </a:t>
            </a:r>
            <a:r>
              <a:rPr lang="en-GB" dirty="0">
                <a:solidFill>
                  <a:srgbClr val="FFFF00"/>
                </a:solidFill>
              </a:rPr>
              <a:t>a low-risk issue</a:t>
            </a:r>
            <a:r>
              <a:rPr lang="en-GB" dirty="0">
                <a:solidFill>
                  <a:schemeClr val="bg1"/>
                </a:solidFill>
              </a:rPr>
              <a:t>, which because it is a low risk will be a </a:t>
            </a:r>
            <a:r>
              <a:rPr lang="en-GB" dirty="0">
                <a:solidFill>
                  <a:srgbClr val="FFFF00"/>
                </a:solidFill>
              </a:rPr>
              <a:t>low priority </a:t>
            </a:r>
            <a:r>
              <a:rPr lang="en-GB" dirty="0">
                <a:solidFill>
                  <a:schemeClr val="bg1"/>
                </a:solidFill>
              </a:rPr>
              <a:t>for action. However, if the actions can be done quickly and cheaply, the timescale for implementing the recommendation would be </a:t>
            </a:r>
            <a:r>
              <a:rPr lang="en-GB" dirty="0">
                <a:solidFill>
                  <a:srgbClr val="FFFF00"/>
                </a:solidFill>
              </a:rPr>
              <a:t>measured in days rather than months</a:t>
            </a:r>
            <a:r>
              <a:rPr lang="en-GB" dirty="0">
                <a:solidFill>
                  <a:schemeClr val="bg1"/>
                </a:solidFill>
              </a:rPr>
              <a:t>, even though the action itself is not a high priority.</a:t>
            </a: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1044924" y="2125037"/>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88645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75096" y="346165"/>
            <a:ext cx="10515600" cy="1133475"/>
          </a:xfrm>
        </p:spPr>
        <p:txBody>
          <a:bodyPr/>
          <a:lstStyle/>
          <a:p>
            <a:pPr algn="ctr"/>
            <a:r>
              <a:rPr lang="en-GB" dirty="0">
                <a:solidFill>
                  <a:srgbClr val="FFFF00"/>
                </a:solidFill>
              </a:rPr>
              <a:t>Why?</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8200" y="2516777"/>
            <a:ext cx="10515600" cy="3274423"/>
          </a:xfrm>
        </p:spPr>
        <p:txBody>
          <a:bodyPr>
            <a:normAutofit/>
          </a:bodyPr>
          <a:lstStyle/>
          <a:p>
            <a:endParaRPr lang="en-GB" dirty="0">
              <a:solidFill>
                <a:srgbClr val="FFFF00"/>
              </a:solidFill>
            </a:endParaRPr>
          </a:p>
          <a:p>
            <a:endParaRPr lang="en-GB" dirty="0"/>
          </a:p>
          <a:p>
            <a:endParaRPr lang="en-GB" dirty="0"/>
          </a:p>
        </p:txBody>
      </p:sp>
      <p:sp>
        <p:nvSpPr>
          <p:cNvPr id="4" name="Rectangle 3">
            <a:extLst>
              <a:ext uri="{FF2B5EF4-FFF2-40B4-BE49-F238E27FC236}">
                <a16:creationId xmlns:a16="http://schemas.microsoft.com/office/drawing/2014/main" id="{17D1DB8B-2493-44E3-B71D-79023D343C06}"/>
              </a:ext>
            </a:extLst>
          </p:cNvPr>
          <p:cNvSpPr/>
          <p:nvPr/>
        </p:nvSpPr>
        <p:spPr>
          <a:xfrm>
            <a:off x="838200" y="1618188"/>
            <a:ext cx="10848703" cy="4893647"/>
          </a:xfrm>
          <a:prstGeom prst="rect">
            <a:avLst/>
          </a:prstGeom>
        </p:spPr>
        <p:txBody>
          <a:bodyPr wrap="square">
            <a:spAutoFit/>
          </a:bodyPr>
          <a:lstStyle/>
          <a:p>
            <a:pPr marL="342900" lvl="0" indent="-342900">
              <a:spcAft>
                <a:spcPts val="0"/>
              </a:spcAft>
              <a:buFont typeface="Symbol" panose="05050102010706020507" pitchFamily="18" charset="2"/>
              <a:buChar char=""/>
            </a:pPr>
            <a:r>
              <a:rPr lang="en-GB" sz="2400" kern="100" dirty="0">
                <a:solidFill>
                  <a:srgbClr val="FFFF00"/>
                </a:solidFill>
                <a:latin typeface="Arial" panose="020B0604020202020204" pitchFamily="34" charset="0"/>
                <a:ea typeface="Calibri" panose="020F0502020204030204" pitchFamily="34" charset="0"/>
              </a:rPr>
              <a:t>Prevent accidents – </a:t>
            </a:r>
            <a:r>
              <a:rPr lang="en-GB" sz="2400" kern="100" dirty="0">
                <a:solidFill>
                  <a:schemeClr val="bg1"/>
                </a:solidFill>
                <a:latin typeface="Arial" panose="020B0604020202020204" pitchFamily="34" charset="0"/>
                <a:ea typeface="Calibri" panose="020F0502020204030204" pitchFamily="34" charset="0"/>
              </a:rPr>
              <a:t>Moral – Legal - Financial</a:t>
            </a:r>
          </a:p>
          <a:p>
            <a:pPr marL="342900" lvl="0" indent="-342900">
              <a:spcAft>
                <a:spcPts val="0"/>
              </a:spcAft>
              <a:buFont typeface="Symbol" panose="05050102010706020507" pitchFamily="18" charset="2"/>
              <a:buChar char=""/>
            </a:pPr>
            <a:endParaRPr lang="en-GB" sz="2400" kern="100" dirty="0">
              <a:solidFill>
                <a:srgbClr val="FFFF00"/>
              </a:solidFill>
              <a:latin typeface="Arial" panose="020B0604020202020204" pitchFamily="34" charset="0"/>
              <a:ea typeface="Calibri" panose="020F0502020204030204" pitchFamily="34" charset="0"/>
            </a:endParaRPr>
          </a:p>
          <a:p>
            <a:pPr marL="342900" indent="-342900">
              <a:buFont typeface="Symbol" panose="05050102010706020507" pitchFamily="18" charset="2"/>
              <a:buChar char=""/>
            </a:pPr>
            <a:r>
              <a:rPr lang="en-GB" sz="2400" kern="100" dirty="0">
                <a:solidFill>
                  <a:srgbClr val="FFFF00"/>
                </a:solidFill>
                <a:latin typeface="Arial" panose="020B0604020202020204" pitchFamily="34" charset="0"/>
                <a:ea typeface="Calibri" panose="020F0502020204030204" pitchFamily="34" charset="0"/>
              </a:rPr>
              <a:t>HSWA 1974 – </a:t>
            </a:r>
            <a:r>
              <a:rPr lang="en-GB" sz="2400" kern="100" dirty="0">
                <a:solidFill>
                  <a:schemeClr val="bg1"/>
                </a:solidFill>
                <a:latin typeface="Arial" panose="020B0604020202020204" pitchFamily="34" charset="0"/>
                <a:ea typeface="Calibri" panose="020F0502020204030204" pitchFamily="34" charset="0"/>
              </a:rPr>
              <a:t>Ensure ‘</a:t>
            </a:r>
            <a:r>
              <a:rPr lang="en-GB" sz="2400" kern="100" dirty="0">
                <a:solidFill>
                  <a:srgbClr val="FFFF00"/>
                </a:solidFill>
                <a:latin typeface="Arial" panose="020B0604020202020204" pitchFamily="34" charset="0"/>
                <a:ea typeface="Calibri" panose="020F0502020204030204" pitchFamily="34" charset="0"/>
              </a:rPr>
              <a:t>so far as reasonably practicable</a:t>
            </a:r>
            <a:r>
              <a:rPr lang="en-GB" sz="2400" kern="100" dirty="0">
                <a:solidFill>
                  <a:schemeClr val="bg1"/>
                </a:solidFill>
                <a:latin typeface="Arial" panose="020B0604020202020204" pitchFamily="34" charset="0"/>
                <a:ea typeface="Calibri" panose="020F0502020204030204" pitchFamily="34" charset="0"/>
              </a:rPr>
              <a:t>’, the health, safety and welfare of employees and protect people from risks. </a:t>
            </a:r>
            <a:r>
              <a:rPr lang="en-GB" sz="2400" dirty="0">
                <a:solidFill>
                  <a:schemeClr val="bg1"/>
                </a:solidFill>
              </a:rPr>
              <a:t>Provide </a:t>
            </a:r>
            <a:r>
              <a:rPr lang="en-GB" sz="2400" dirty="0">
                <a:solidFill>
                  <a:srgbClr val="FFFF00"/>
                </a:solidFill>
              </a:rPr>
              <a:t>suitable</a:t>
            </a:r>
            <a:r>
              <a:rPr lang="en-GB" sz="2400" dirty="0">
                <a:solidFill>
                  <a:schemeClr val="bg1"/>
                </a:solidFill>
              </a:rPr>
              <a:t> and </a:t>
            </a:r>
            <a:r>
              <a:rPr lang="en-GB" sz="2400" dirty="0">
                <a:solidFill>
                  <a:srgbClr val="FFFF00"/>
                </a:solidFill>
              </a:rPr>
              <a:t>sufficient</a:t>
            </a:r>
            <a:r>
              <a:rPr lang="en-GB" sz="2400" dirty="0">
                <a:solidFill>
                  <a:schemeClr val="bg1"/>
                </a:solidFill>
              </a:rPr>
              <a:t> assessment of risk and </a:t>
            </a:r>
            <a:r>
              <a:rPr lang="en-GB" sz="2400" dirty="0">
                <a:solidFill>
                  <a:srgbClr val="FFFF00"/>
                </a:solidFill>
              </a:rPr>
              <a:t>control </a:t>
            </a:r>
            <a:r>
              <a:rPr lang="en-GB" sz="2400" dirty="0">
                <a:solidFill>
                  <a:schemeClr val="bg1"/>
                </a:solidFill>
              </a:rPr>
              <a:t>of workplace hazards.</a:t>
            </a:r>
          </a:p>
          <a:p>
            <a:endParaRPr lang="en-GB" sz="2400" dirty="0">
              <a:solidFill>
                <a:schemeClr val="bg1"/>
              </a:solidFill>
            </a:endParaRPr>
          </a:p>
          <a:p>
            <a:pPr marL="342900" indent="-342900">
              <a:buFont typeface="Symbol" panose="05050102010706020507" pitchFamily="18" charset="2"/>
              <a:buChar char=""/>
            </a:pPr>
            <a:r>
              <a:rPr lang="en-GB" sz="2400" dirty="0">
                <a:solidFill>
                  <a:srgbClr val="FFFF00"/>
                </a:solidFill>
                <a:latin typeface="Arial" panose="020B0604020202020204" pitchFamily="34" charset="0"/>
                <a:cs typeface="Arial" panose="020B0604020202020204" pitchFamily="34" charset="0"/>
              </a:rPr>
              <a:t>Section 3 – </a:t>
            </a:r>
            <a:r>
              <a:rPr lang="en-GB" sz="2400" dirty="0">
                <a:solidFill>
                  <a:schemeClr val="bg1"/>
                </a:solidFill>
                <a:latin typeface="Arial" panose="020B0604020202020204" pitchFamily="34" charset="0"/>
                <a:cs typeface="Arial" panose="020B0604020202020204" pitchFamily="34" charset="0"/>
              </a:rPr>
              <a:t>duty  to ensure that persons not at work, are not exposed to risks to their health or safety</a:t>
            </a:r>
            <a:endParaRPr lang="en-GB" sz="2400"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lvl="0">
              <a:spcAft>
                <a:spcPts val="0"/>
              </a:spcAft>
            </a:pPr>
            <a:endParaRPr lang="en-GB" sz="2400" kern="100" dirty="0">
              <a:solidFill>
                <a:srgbClr val="FFFF00"/>
              </a:solidFill>
              <a:latin typeface="Arial" panose="020B060402020202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sz="2400" kern="100" dirty="0">
                <a:solidFill>
                  <a:srgbClr val="FFFF00"/>
                </a:solidFill>
                <a:latin typeface="Arial" panose="020B0604020202020204" pitchFamily="34" charset="0"/>
                <a:ea typeface="Calibri" panose="020F0502020204030204" pitchFamily="34" charset="0"/>
              </a:rPr>
              <a:t>MHSWR(1999) – ‘</a:t>
            </a:r>
            <a:r>
              <a:rPr lang="en-GB" sz="2400" kern="100" dirty="0">
                <a:solidFill>
                  <a:schemeClr val="bg1"/>
                </a:solidFill>
                <a:latin typeface="Arial" panose="020B0604020202020204" pitchFamily="34" charset="0"/>
                <a:ea typeface="Calibri" panose="020F0502020204030204" pitchFamily="34" charset="0"/>
              </a:rPr>
              <a:t>Suitable and sufficient’ assessment of risks, record significant findings and apply ‘</a:t>
            </a:r>
            <a:r>
              <a:rPr lang="en-GB" sz="2400" kern="100" dirty="0">
                <a:solidFill>
                  <a:srgbClr val="FFFF00"/>
                </a:solidFill>
                <a:latin typeface="Arial" panose="020B0604020202020204" pitchFamily="34" charset="0"/>
                <a:ea typeface="Calibri" panose="020F0502020204030204" pitchFamily="34" charset="0"/>
              </a:rPr>
              <a:t>principles of prevention</a:t>
            </a:r>
            <a:r>
              <a:rPr lang="en-GB" sz="2400" kern="100" dirty="0">
                <a:solidFill>
                  <a:schemeClr val="bg1"/>
                </a:solidFill>
                <a:latin typeface="Arial" panose="020B0604020202020204" pitchFamily="34" charset="0"/>
                <a:ea typeface="Calibri" panose="020F0502020204030204" pitchFamily="34" charset="0"/>
              </a:rPr>
              <a:t>’.</a:t>
            </a:r>
          </a:p>
          <a:p>
            <a:pPr marL="342900" lvl="0" indent="-342900">
              <a:spcAft>
                <a:spcPts val="0"/>
              </a:spcAft>
              <a:buFont typeface="Symbol" panose="05050102010706020507" pitchFamily="18" charset="2"/>
              <a:buChar char=""/>
            </a:pPr>
            <a:endParaRPr lang="en-GB" sz="2400" kern="100" dirty="0">
              <a:solidFill>
                <a:srgbClr val="FFFF00"/>
              </a:solidFill>
              <a:latin typeface="Arial" panose="020B0604020202020204" pitchFamily="34" charset="0"/>
              <a:ea typeface="Calibri" panose="020F0502020204030204" pitchFamily="34" charset="0"/>
            </a:endParaRPr>
          </a:p>
          <a:p>
            <a:pPr marL="342900" lvl="0" indent="-342900">
              <a:spcAft>
                <a:spcPts val="0"/>
              </a:spcAft>
              <a:buFont typeface="Symbol" panose="05050102010706020507" pitchFamily="18" charset="2"/>
              <a:buChar char=""/>
            </a:pPr>
            <a:r>
              <a:rPr lang="en-GB" sz="2400" kern="100" dirty="0">
                <a:solidFill>
                  <a:srgbClr val="FFFF00"/>
                </a:solidFill>
                <a:latin typeface="Arial" panose="020B0604020202020204" pitchFamily="34" charset="0"/>
                <a:ea typeface="Calibri" panose="020F0502020204030204" pitchFamily="34" charset="0"/>
              </a:rPr>
              <a:t>Secondary legislation </a:t>
            </a:r>
          </a:p>
        </p:txBody>
      </p:sp>
    </p:spTree>
    <p:extLst>
      <p:ext uri="{BB962C8B-B14F-4D97-AF65-F5344CB8AC3E}">
        <p14:creationId xmlns:p14="http://schemas.microsoft.com/office/powerpoint/2010/main" val="2674280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98714" y="0"/>
            <a:ext cx="10515600" cy="1133475"/>
          </a:xfrm>
        </p:spPr>
        <p:txBody>
          <a:bodyPr>
            <a:normAutofit/>
          </a:bodyPr>
          <a:lstStyle/>
          <a:p>
            <a:pPr algn="ctr"/>
            <a:r>
              <a:rPr lang="en-GB" dirty="0">
                <a:solidFill>
                  <a:srgbClr val="FFFF00"/>
                </a:solidFill>
              </a:rPr>
              <a:t>Step-4 Record Significant Findings</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2499360"/>
          </a:xfrm>
        </p:spPr>
        <p:txBody>
          <a:bodyPr>
            <a:normAutofit/>
          </a:bodyPr>
          <a:lstStyle/>
          <a:p>
            <a:endParaRPr lang="en-GB" dirty="0">
              <a:solidFill>
                <a:schemeClr val="bg1"/>
              </a:solidFill>
            </a:endParaRPr>
          </a:p>
          <a:p>
            <a:r>
              <a:rPr lang="en-GB" dirty="0"/>
              <a:t> </a:t>
            </a:r>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 name="Rectangle 3">
            <a:extLst>
              <a:ext uri="{FF2B5EF4-FFF2-40B4-BE49-F238E27FC236}">
                <a16:creationId xmlns:a16="http://schemas.microsoft.com/office/drawing/2014/main" id="{17411320-0FB6-438A-8C78-640C7E971DA4}"/>
              </a:ext>
            </a:extLst>
          </p:cNvPr>
          <p:cNvSpPr/>
          <p:nvPr/>
        </p:nvSpPr>
        <p:spPr>
          <a:xfrm>
            <a:off x="504008" y="1366897"/>
            <a:ext cx="10705012" cy="4124206"/>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Helvetica" panose="020B0604020202020204" pitchFamily="34" charset="0"/>
                <a:ea typeface="Calibri" panose="020F0502020204030204" pitchFamily="34" charset="0"/>
              </a:rPr>
              <a:t>It is essential to record </a:t>
            </a:r>
            <a:r>
              <a:rPr lang="en-GB" kern="0" dirty="0">
                <a:solidFill>
                  <a:srgbClr val="FFFF00"/>
                </a:solidFill>
                <a:latin typeface="Helvetica" panose="020B0604020202020204" pitchFamily="34" charset="0"/>
                <a:ea typeface="Calibri" panose="020F0502020204030204" pitchFamily="34" charset="0"/>
              </a:rPr>
              <a:t>significant findings </a:t>
            </a:r>
            <a:r>
              <a:rPr lang="en-GB" kern="0" dirty="0">
                <a:solidFill>
                  <a:schemeClr val="bg1"/>
                </a:solidFill>
                <a:latin typeface="Helvetica" panose="020B0604020202020204" pitchFamily="34" charset="0"/>
                <a:ea typeface="Calibri" panose="020F0502020204030204" pitchFamily="34" charset="0"/>
              </a:rPr>
              <a:t>so that an accurate picture of the risks can be built up and so that </a:t>
            </a:r>
            <a:r>
              <a:rPr lang="en-GB" kern="0" dirty="0">
                <a:solidFill>
                  <a:srgbClr val="FFFF00"/>
                </a:solidFill>
                <a:latin typeface="Helvetica" panose="020B0604020202020204" pitchFamily="34" charset="0"/>
                <a:ea typeface="Calibri" panose="020F0502020204030204" pitchFamily="34" charset="0"/>
              </a:rPr>
              <a:t>appropriate controlling action </a:t>
            </a:r>
            <a:r>
              <a:rPr lang="en-GB" kern="0" dirty="0">
                <a:solidFill>
                  <a:schemeClr val="bg1"/>
                </a:solidFill>
                <a:latin typeface="Helvetica" panose="020B0604020202020204" pitchFamily="34" charset="0"/>
                <a:ea typeface="Calibri" panose="020F0502020204030204" pitchFamily="34" charset="0"/>
              </a:rPr>
              <a:t>can be taken.</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3200" kern="100" dirty="0">
              <a:solidFill>
                <a:schemeClr val="bg1"/>
              </a:solidFill>
              <a:latin typeface="Arial" panose="020B0604020202020204" pitchFamily="34" charset="0"/>
              <a:ea typeface="Calibri" panose="020F0502020204030204" pitchFamily="34" charset="0"/>
            </a:endParaRPr>
          </a:p>
          <a:p>
            <a:pPr marL="28575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b="1" kern="0" dirty="0">
                <a:solidFill>
                  <a:srgbClr val="FFFF00"/>
                </a:solidFill>
                <a:latin typeface="Helvetica" panose="020B0604020202020204" pitchFamily="34" charset="0"/>
                <a:ea typeface="Calibri" panose="020F0502020204030204" pitchFamily="34" charset="0"/>
              </a:rPr>
              <a:t>Insignificant, or 'trivial' findings need not be recorded</a:t>
            </a:r>
            <a:r>
              <a:rPr lang="en-GB" kern="0" dirty="0">
                <a:solidFill>
                  <a:schemeClr val="bg1"/>
                </a:solidFill>
                <a:latin typeface="Helvetica" panose="020B0604020202020204" pitchFamily="34" charset="0"/>
                <a:ea typeface="Calibri" panose="020F0502020204030204" pitchFamily="34" charset="0"/>
              </a:rPr>
              <a:t>. </a:t>
            </a:r>
          </a:p>
          <a:p>
            <a:pPr marL="28575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Helvetica" panose="020B0604020202020204" pitchFamily="34" charset="0"/>
                <a:ea typeface="Calibri" panose="020F0502020204030204" pitchFamily="34" charset="0"/>
              </a:rPr>
              <a:t>There is no standard way in which risk assessment findings must be recorded. </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0" dirty="0">
              <a:solidFill>
                <a:schemeClr val="bg1"/>
              </a:solidFill>
              <a:latin typeface="Helvetica" panose="020B0604020202020204" pitchFamily="34" charset="0"/>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Helvetica" panose="020B0604020202020204" pitchFamily="34" charset="0"/>
                <a:ea typeface="Calibri" panose="020F0502020204030204" pitchFamily="34" charset="0"/>
              </a:rPr>
              <a:t>There are, however, common contents that all risk assessments should share. These include:</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3200" kern="100" dirty="0">
              <a:solidFill>
                <a:schemeClr val="bg1"/>
              </a:solidFill>
              <a:latin typeface="Arial" panose="020B0604020202020204" pitchFamily="34" charset="0"/>
              <a:ea typeface="Calibri" panose="020F0502020204030204" pitchFamily="34" charset="0"/>
            </a:endParaRPr>
          </a:p>
          <a:p>
            <a:pPr marL="342900" lvl="0" indent="-34290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Calibri" panose="020F0502020204030204" pitchFamily="34" charset="0"/>
                <a:ea typeface="Calibri" panose="020F0502020204030204" pitchFamily="34" charset="0"/>
              </a:rPr>
              <a:t>﻿﻿</a:t>
            </a:r>
            <a:r>
              <a:rPr lang="en-GB" kern="0" dirty="0">
                <a:solidFill>
                  <a:schemeClr val="bg1"/>
                </a:solidFill>
                <a:latin typeface="+mj-lt"/>
                <a:ea typeface="Calibri" panose="020F0502020204030204" pitchFamily="34" charset="0"/>
              </a:rPr>
              <a:t>recognition of hazards;</a:t>
            </a:r>
            <a:endParaRPr lang="en-GB" sz="3200" kern="100" dirty="0">
              <a:solidFill>
                <a:schemeClr val="bg1"/>
              </a:solidFill>
              <a:latin typeface="+mj-lt"/>
              <a:ea typeface="Calibri" panose="020F0502020204030204" pitchFamily="34" charset="0"/>
            </a:endParaRPr>
          </a:p>
          <a:p>
            <a:pPr marL="342900" lvl="0" indent="-34290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mj-lt"/>
                <a:ea typeface="Calibri" panose="020F0502020204030204" pitchFamily="34" charset="0"/>
              </a:rPr>
              <a:t>﻿﻿identification of persons at risk;</a:t>
            </a:r>
            <a:endParaRPr lang="en-GB" sz="3200" kern="100" dirty="0">
              <a:solidFill>
                <a:schemeClr val="bg1"/>
              </a:solidFill>
              <a:latin typeface="+mj-lt"/>
              <a:ea typeface="Calibri" panose="020F0502020204030204" pitchFamily="34" charset="0"/>
            </a:endParaRPr>
          </a:p>
          <a:p>
            <a:pPr marL="342900" lvl="0" indent="-34290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mj-lt"/>
                <a:ea typeface="Calibri" panose="020F0502020204030204" pitchFamily="34" charset="0"/>
              </a:rPr>
              <a:t>﻿﻿consideration of existing control measures;</a:t>
            </a:r>
            <a:endParaRPr lang="en-GB" sz="3200" kern="100" dirty="0">
              <a:solidFill>
                <a:schemeClr val="bg1"/>
              </a:solidFill>
              <a:latin typeface="+mj-lt"/>
              <a:ea typeface="Calibri" panose="020F0502020204030204" pitchFamily="34" charset="0"/>
            </a:endParaRPr>
          </a:p>
          <a:p>
            <a:pPr marL="342900" lvl="0" indent="-34290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mj-lt"/>
                <a:ea typeface="Calibri" panose="020F0502020204030204" pitchFamily="34" charset="0"/>
              </a:rPr>
              <a:t>﻿﻿consideration of further controls; and</a:t>
            </a:r>
            <a:endParaRPr lang="en-GB" sz="3200" kern="100" dirty="0">
              <a:solidFill>
                <a:schemeClr val="bg1"/>
              </a:solidFill>
              <a:latin typeface="+mj-lt"/>
              <a:ea typeface="Calibri" panose="020F0502020204030204" pitchFamily="34" charset="0"/>
            </a:endParaRPr>
          </a:p>
          <a:p>
            <a:pPr marL="342900" lvl="0" indent="-34290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mj-lt"/>
                <a:ea typeface="Calibri" panose="020F0502020204030204" pitchFamily="34" charset="0"/>
              </a:rPr>
              <a:t>A sensible review date that is acted on.</a:t>
            </a:r>
            <a:endParaRPr lang="en-GB" sz="3200" kern="100" dirty="0">
              <a:solidFill>
                <a:schemeClr val="bg1"/>
              </a:solidFill>
              <a:effectLst/>
              <a:latin typeface="+mj-lt"/>
              <a:ea typeface="Calibri" panose="020F0502020204030204" pitchFamily="34" charset="0"/>
            </a:endParaRPr>
          </a:p>
        </p:txBody>
      </p:sp>
    </p:spTree>
    <p:extLst>
      <p:ext uri="{BB962C8B-B14F-4D97-AF65-F5344CB8AC3E}">
        <p14:creationId xmlns:p14="http://schemas.microsoft.com/office/powerpoint/2010/main" val="804547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98714" y="0"/>
            <a:ext cx="10515600" cy="1133475"/>
          </a:xfrm>
        </p:spPr>
        <p:txBody>
          <a:bodyPr>
            <a:normAutofit/>
          </a:bodyPr>
          <a:lstStyle/>
          <a:p>
            <a:pPr algn="ctr"/>
            <a:r>
              <a:rPr lang="en-GB" dirty="0">
                <a:solidFill>
                  <a:srgbClr val="FFFF00"/>
                </a:solidFill>
              </a:rPr>
              <a:t>Step-5 Review and Update</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4411326"/>
          </a:xfrm>
        </p:spPr>
        <p:txBody>
          <a:bodyPr>
            <a:normAutofit fontScale="85000" lnSpcReduction="20000"/>
          </a:bodyPr>
          <a:lstStyle/>
          <a:p>
            <a:r>
              <a:rPr lang="en-GB" dirty="0">
                <a:solidFill>
                  <a:schemeClr val="bg1"/>
                </a:solidFill>
              </a:rPr>
              <a:t>Risk assessment is not a one-off process and it is essential to keep the risk assessment under review.</a:t>
            </a:r>
          </a:p>
          <a:p>
            <a:endParaRPr lang="en-GB" dirty="0">
              <a:solidFill>
                <a:schemeClr val="bg1"/>
              </a:solidFill>
            </a:endParaRPr>
          </a:p>
          <a:p>
            <a:r>
              <a:rPr lang="en-GB" dirty="0">
                <a:solidFill>
                  <a:srgbClr val="FFFF00"/>
                </a:solidFill>
              </a:rPr>
              <a:t>Review date - </a:t>
            </a:r>
            <a:r>
              <a:rPr lang="en-GB" dirty="0">
                <a:solidFill>
                  <a:schemeClr val="bg1"/>
                </a:solidFill>
              </a:rPr>
              <a:t>This will normally be in line with the highest level of residual risk calculated in the assessment. For example: if the highest risk identified on a risk assessment is a moderate risk to be actioned within </a:t>
            </a:r>
            <a:r>
              <a:rPr lang="en-GB" dirty="0">
                <a:solidFill>
                  <a:srgbClr val="FFFF00"/>
                </a:solidFill>
              </a:rPr>
              <a:t>three months</a:t>
            </a:r>
            <a:r>
              <a:rPr lang="en-GB" dirty="0">
                <a:solidFill>
                  <a:schemeClr val="bg1"/>
                </a:solidFill>
              </a:rPr>
              <a:t>, it follows that the review date would be set for </a:t>
            </a:r>
            <a:r>
              <a:rPr lang="en-GB" dirty="0">
                <a:solidFill>
                  <a:srgbClr val="FFFF00"/>
                </a:solidFill>
              </a:rPr>
              <a:t>three months</a:t>
            </a:r>
            <a:r>
              <a:rPr lang="en-GB" dirty="0">
                <a:solidFill>
                  <a:schemeClr val="bg1"/>
                </a:solidFill>
              </a:rPr>
              <a:t>' time.</a:t>
            </a:r>
          </a:p>
          <a:p>
            <a:endParaRPr lang="en-GB" dirty="0">
              <a:solidFill>
                <a:schemeClr val="bg1"/>
              </a:solidFill>
            </a:endParaRPr>
          </a:p>
          <a:p>
            <a:pPr marL="342900" indent="-342900">
              <a:buFont typeface="Arial" panose="020B0604020202020204" pitchFamily="34" charset="0"/>
              <a:buChar char="•"/>
            </a:pPr>
            <a:r>
              <a:rPr lang="en-GB" b="1" dirty="0">
                <a:solidFill>
                  <a:schemeClr val="bg1"/>
                </a:solidFill>
              </a:rPr>
              <a:t>Following an incident</a:t>
            </a:r>
          </a:p>
          <a:p>
            <a:pPr marL="342900" indent="-342900">
              <a:buFont typeface="Arial" panose="020B0604020202020204" pitchFamily="34" charset="0"/>
              <a:buChar char="•"/>
            </a:pPr>
            <a:r>
              <a:rPr lang="en-GB" b="1" dirty="0">
                <a:solidFill>
                  <a:schemeClr val="bg1"/>
                </a:solidFill>
              </a:rPr>
              <a:t>Changes in processes or equipment</a:t>
            </a:r>
          </a:p>
          <a:p>
            <a:pPr marL="342900" indent="-342900">
              <a:buFont typeface="Arial" panose="020B0604020202020204" pitchFamily="34" charset="0"/>
              <a:buChar char="•"/>
            </a:pPr>
            <a:r>
              <a:rPr lang="en-GB" b="1" dirty="0">
                <a:solidFill>
                  <a:schemeClr val="bg1"/>
                </a:solidFill>
              </a:rPr>
              <a:t>Changes in staff</a:t>
            </a:r>
          </a:p>
          <a:p>
            <a:pPr marL="342900" indent="-342900">
              <a:buFont typeface="Arial" panose="020B0604020202020204" pitchFamily="34" charset="0"/>
              <a:buChar char="•"/>
            </a:pPr>
            <a:r>
              <a:rPr lang="en-GB" b="1" dirty="0">
                <a:solidFill>
                  <a:schemeClr val="bg1"/>
                </a:solidFill>
              </a:rPr>
              <a:t>Changes in the law</a:t>
            </a:r>
          </a:p>
          <a:p>
            <a:pPr marL="342900" indent="-342900">
              <a:buFont typeface="Arial" panose="020B0604020202020204" pitchFamily="34" charset="0"/>
              <a:buChar char="•"/>
            </a:pPr>
            <a:r>
              <a:rPr lang="en-GB" b="1" dirty="0">
                <a:solidFill>
                  <a:schemeClr val="bg1"/>
                </a:solidFill>
              </a:rPr>
              <a:t>Regular scheduled review</a:t>
            </a:r>
          </a:p>
          <a:p>
            <a:pPr marL="342900" indent="-342900">
              <a:buFont typeface="Arial" panose="020B0604020202020204" pitchFamily="34" charset="0"/>
              <a:buChar char="•"/>
            </a:pPr>
            <a:r>
              <a:rPr lang="en-GB" b="1" dirty="0">
                <a:solidFill>
                  <a:schemeClr val="bg1"/>
                </a:solidFill>
              </a:rPr>
              <a:t>At least annual</a:t>
            </a:r>
          </a:p>
          <a:p>
            <a:pPr marL="342900" indent="-342900">
              <a:buFont typeface="Arial" panose="020B0604020202020204" pitchFamily="34" charset="0"/>
              <a:buChar char="•"/>
            </a:pPr>
            <a:r>
              <a:rPr lang="en-GB" b="1" dirty="0">
                <a:solidFill>
                  <a:srgbClr val="FFFF00"/>
                </a:solidFill>
              </a:rPr>
              <a:t>Good idea to maintain a spreadsheet of your risk assessments with review dates. </a:t>
            </a:r>
            <a:endParaRPr lang="en-GB" dirty="0">
              <a:solidFill>
                <a:srgbClr val="FFFF00"/>
              </a:solidFill>
            </a:endParaRPr>
          </a:p>
          <a:p>
            <a:endParaRPr lang="en-GB" dirty="0">
              <a:solidFill>
                <a:srgbClr val="FFFF00"/>
              </a:solidFill>
            </a:endParaRPr>
          </a:p>
          <a:p>
            <a:endParaRPr lang="en-GB" dirty="0"/>
          </a:p>
          <a:p>
            <a:endParaRPr lang="en-GB" dirty="0"/>
          </a:p>
          <a:p>
            <a:endParaRPr lang="en-GB" dirty="0">
              <a:solidFill>
                <a:schemeClr val="bg1"/>
              </a:solidFill>
            </a:endParaRPr>
          </a:p>
          <a:p>
            <a:endParaRPr lang="en-GB" dirty="0"/>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1297034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339634" y="1541418"/>
            <a:ext cx="11512732" cy="4411326"/>
          </a:xfrm>
        </p:spPr>
        <p:txBody>
          <a:bodyPr>
            <a:normAutofit/>
          </a:bodyPr>
          <a:lstStyle/>
          <a:p>
            <a:endParaRPr lang="en-GB" dirty="0"/>
          </a:p>
          <a:p>
            <a:endParaRPr lang="en-GB" dirty="0"/>
          </a:p>
          <a:p>
            <a:endParaRPr lang="en-GB" dirty="0"/>
          </a:p>
          <a:p>
            <a:endParaRPr lang="en-GB" dirty="0">
              <a:solidFill>
                <a:schemeClr val="bg1"/>
              </a:solidFill>
            </a:endParaRPr>
          </a:p>
          <a:p>
            <a:endParaRPr lang="en-GB" dirty="0"/>
          </a:p>
          <a:p>
            <a:endParaRPr lang="en-GB" dirty="0">
              <a:solidFill>
                <a:schemeClr val="bg1"/>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800219"/>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
        <p:nvSpPr>
          <p:cNvPr id="9" name="Rectangle 2">
            <a:extLst>
              <a:ext uri="{FF2B5EF4-FFF2-40B4-BE49-F238E27FC236}">
                <a16:creationId xmlns:a16="http://schemas.microsoft.com/office/drawing/2014/main" id="{CE3C2EB0-B831-42BD-9BDA-2542DE124CF9}"/>
              </a:ext>
            </a:extLst>
          </p:cNvPr>
          <p:cNvSpPr>
            <a:spLocks noChangeArrowheads="1"/>
          </p:cNvSpPr>
          <p:nvPr/>
        </p:nvSpPr>
        <p:spPr bwMode="auto">
          <a:xfrm>
            <a:off x="409302" y="2202155"/>
            <a:ext cx="1089442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1pPr>
            <a:lvl2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2pPr>
            <a:lvl3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3pPr>
            <a:lvl4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4pPr>
            <a:lvl5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5pPr>
            <a:lvl6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6pPr>
            <a:lvl7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7pPr>
            <a:lvl8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8pPr>
            <a:lvl9pPr eaLnBrk="0" fontAlgn="base" hangingPunct="0">
              <a:spcBef>
                <a:spcPct val="0"/>
              </a:spcBef>
              <a:spcAft>
                <a:spcPct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600" b="1" i="0" u="none" strike="noStrike" cap="none" normalizeH="0" baseline="0" dirty="0">
              <a:ln>
                <a:noFill/>
              </a:ln>
              <a:solidFill>
                <a:srgbClr val="FFFF00"/>
              </a:solidFill>
              <a:effectLst/>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0" name="Right Arrow 1">
            <a:extLst>
              <a:ext uri="{FF2B5EF4-FFF2-40B4-BE49-F238E27FC236}">
                <a16:creationId xmlns:a16="http://schemas.microsoft.com/office/drawing/2014/main" id="{662438ED-57FC-420E-AC37-6C54E7FB6B8E}"/>
              </a:ext>
            </a:extLst>
          </p:cNvPr>
          <p:cNvSpPr/>
          <p:nvPr/>
        </p:nvSpPr>
        <p:spPr>
          <a:xfrm flipV="1">
            <a:off x="5302250" y="10569575"/>
            <a:ext cx="130175" cy="44450"/>
          </a:xfrm>
          <a:prstGeom prst="rightArrow">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7" name="Picture 6">
            <a:extLst>
              <a:ext uri="{FF2B5EF4-FFF2-40B4-BE49-F238E27FC236}">
                <a16:creationId xmlns:a16="http://schemas.microsoft.com/office/drawing/2014/main" id="{5A6128E5-B579-4BB9-8672-867D5C3A36EA}"/>
              </a:ext>
            </a:extLst>
          </p:cNvPr>
          <p:cNvPicPr>
            <a:picLocks noChangeAspect="1"/>
          </p:cNvPicPr>
          <p:nvPr/>
        </p:nvPicPr>
        <p:blipFill rotWithShape="1">
          <a:blip r:embed="rId2"/>
          <a:srcRect l="57149" t="6393" r="7287" b="4400"/>
          <a:stretch/>
        </p:blipFill>
        <p:spPr>
          <a:xfrm>
            <a:off x="1106206" y="77786"/>
            <a:ext cx="9500616" cy="6702428"/>
          </a:xfrm>
          <a:prstGeom prst="rect">
            <a:avLst/>
          </a:prstGeom>
        </p:spPr>
      </p:pic>
    </p:spTree>
    <p:extLst>
      <p:ext uri="{BB962C8B-B14F-4D97-AF65-F5344CB8AC3E}">
        <p14:creationId xmlns:p14="http://schemas.microsoft.com/office/powerpoint/2010/main" val="418351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75096" y="346165"/>
            <a:ext cx="10515600" cy="1133475"/>
          </a:xfrm>
        </p:spPr>
        <p:txBody>
          <a:bodyPr/>
          <a:lstStyle/>
          <a:p>
            <a:pPr algn="ctr"/>
            <a:r>
              <a:rPr lang="en-GB" dirty="0">
                <a:solidFill>
                  <a:srgbClr val="FFFF00"/>
                </a:solidFill>
              </a:rPr>
              <a:t>Key Definitions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698171"/>
            <a:ext cx="11020516" cy="4391479"/>
          </a:xfrm>
        </p:spPr>
        <p:txBody>
          <a:bodyPr>
            <a:normAutofit fontScale="92500" lnSpcReduction="20000"/>
          </a:bodyPr>
          <a:lstStyle/>
          <a:p>
            <a:r>
              <a:rPr lang="en-GB" b="1" dirty="0">
                <a:solidFill>
                  <a:srgbClr val="FFFF00"/>
                </a:solidFill>
              </a:rPr>
              <a:t>Hazard:</a:t>
            </a:r>
            <a:r>
              <a:rPr lang="en-GB" dirty="0">
                <a:solidFill>
                  <a:srgbClr val="FFFF00"/>
                </a:solidFill>
              </a:rPr>
              <a:t> </a:t>
            </a:r>
            <a:r>
              <a:rPr lang="en-GB" dirty="0">
                <a:solidFill>
                  <a:schemeClr val="bg1"/>
                </a:solidFill>
              </a:rPr>
              <a:t>Something with the potential to cause harm or damage. </a:t>
            </a:r>
          </a:p>
          <a:p>
            <a:endParaRPr lang="en-GB" dirty="0">
              <a:solidFill>
                <a:schemeClr val="bg1"/>
              </a:solidFill>
            </a:endParaRPr>
          </a:p>
          <a:p>
            <a:r>
              <a:rPr lang="en-GB" b="1" dirty="0">
                <a:solidFill>
                  <a:srgbClr val="FFFF00"/>
                </a:solidFill>
              </a:rPr>
              <a:t>Risk:</a:t>
            </a:r>
            <a:r>
              <a:rPr lang="en-GB" dirty="0">
                <a:solidFill>
                  <a:srgbClr val="FFFF00"/>
                </a:solidFill>
              </a:rPr>
              <a:t> </a:t>
            </a:r>
            <a:r>
              <a:rPr lang="en-GB" dirty="0">
                <a:solidFill>
                  <a:schemeClr val="bg1"/>
                </a:solidFill>
              </a:rPr>
              <a:t>this is the </a:t>
            </a:r>
            <a:r>
              <a:rPr lang="en-GB" dirty="0">
                <a:solidFill>
                  <a:srgbClr val="FFFF00"/>
                </a:solidFill>
              </a:rPr>
              <a:t>likelihood</a:t>
            </a:r>
            <a:r>
              <a:rPr lang="en-GB" dirty="0">
                <a:solidFill>
                  <a:schemeClr val="bg1"/>
                </a:solidFill>
              </a:rPr>
              <a:t> that a hazard will cause harm combined with how </a:t>
            </a:r>
            <a:r>
              <a:rPr lang="en-GB" dirty="0">
                <a:solidFill>
                  <a:srgbClr val="FFFF00"/>
                </a:solidFill>
              </a:rPr>
              <a:t>severe</a:t>
            </a:r>
            <a:r>
              <a:rPr lang="en-GB" dirty="0">
                <a:solidFill>
                  <a:schemeClr val="bg1"/>
                </a:solidFill>
              </a:rPr>
              <a:t> that harm could be, resulting in potential consequences.</a:t>
            </a:r>
          </a:p>
          <a:p>
            <a:endParaRPr lang="en-GB" dirty="0">
              <a:solidFill>
                <a:schemeClr val="bg1"/>
              </a:solidFill>
            </a:endParaRPr>
          </a:p>
          <a:p>
            <a:r>
              <a:rPr lang="en-GB" b="1" dirty="0">
                <a:solidFill>
                  <a:srgbClr val="FFFF00"/>
                </a:solidFill>
              </a:rPr>
              <a:t>Consequence: </a:t>
            </a:r>
            <a:r>
              <a:rPr lang="en-GB" dirty="0">
                <a:solidFill>
                  <a:schemeClr val="bg1"/>
                </a:solidFill>
              </a:rPr>
              <a:t>this is the outcome of the hazard being realised and the </a:t>
            </a:r>
            <a:r>
              <a:rPr lang="en-GB" dirty="0">
                <a:solidFill>
                  <a:srgbClr val="FFFF00"/>
                </a:solidFill>
              </a:rPr>
              <a:t>Residual Risk</a:t>
            </a:r>
            <a:r>
              <a:rPr lang="en-GB" dirty="0">
                <a:solidFill>
                  <a:schemeClr val="bg1"/>
                </a:solidFill>
              </a:rPr>
              <a:t>.</a:t>
            </a:r>
          </a:p>
          <a:p>
            <a:r>
              <a:rPr lang="en-GB" dirty="0">
                <a:solidFill>
                  <a:schemeClr val="bg1"/>
                </a:solidFill>
              </a:rPr>
              <a:t> </a:t>
            </a:r>
          </a:p>
          <a:p>
            <a:r>
              <a:rPr lang="en-GB" b="1" dirty="0">
                <a:solidFill>
                  <a:srgbClr val="FFFF00"/>
                </a:solidFill>
              </a:rPr>
              <a:t>Control measure:</a:t>
            </a:r>
            <a:r>
              <a:rPr lang="en-GB" dirty="0">
                <a:solidFill>
                  <a:srgbClr val="FFFF00"/>
                </a:solidFill>
              </a:rPr>
              <a:t> </a:t>
            </a:r>
            <a:r>
              <a:rPr lang="en-GB" dirty="0">
                <a:solidFill>
                  <a:schemeClr val="bg1"/>
                </a:solidFill>
              </a:rPr>
              <a:t>Anything that is done or put in place to eliminate or reduces the risk of harm or damage. Control measures can be </a:t>
            </a:r>
            <a:r>
              <a:rPr lang="en-GB" dirty="0">
                <a:solidFill>
                  <a:srgbClr val="FFFF00"/>
                </a:solidFill>
              </a:rPr>
              <a:t>preventative or protective</a:t>
            </a:r>
            <a:r>
              <a:rPr lang="en-GB" dirty="0">
                <a:solidFill>
                  <a:schemeClr val="bg1"/>
                </a:solidFill>
              </a:rPr>
              <a:t>.</a:t>
            </a:r>
          </a:p>
          <a:p>
            <a:r>
              <a:rPr lang="en-GB" dirty="0">
                <a:solidFill>
                  <a:schemeClr val="bg1"/>
                </a:solidFill>
              </a:rPr>
              <a:t> </a:t>
            </a:r>
          </a:p>
          <a:p>
            <a:r>
              <a:rPr lang="en-GB" b="1" dirty="0">
                <a:solidFill>
                  <a:srgbClr val="FFFF00"/>
                </a:solidFill>
              </a:rPr>
              <a:t>Risk assessment:</a:t>
            </a:r>
            <a:r>
              <a:rPr lang="en-GB" dirty="0">
                <a:solidFill>
                  <a:srgbClr val="FFFF00"/>
                </a:solidFill>
              </a:rPr>
              <a:t> </a:t>
            </a:r>
            <a:r>
              <a:rPr lang="en-GB" dirty="0">
                <a:solidFill>
                  <a:schemeClr val="bg1"/>
                </a:solidFill>
              </a:rPr>
              <a:t>this is the process of identifying hazards, evaluating the associated risks, considering the adequacy of existing control measures and deciding </a:t>
            </a:r>
            <a:r>
              <a:rPr lang="en-GB" dirty="0">
                <a:solidFill>
                  <a:srgbClr val="FFFF00"/>
                </a:solidFill>
              </a:rPr>
              <a:t>if more should be done to prevent harm or damage.</a:t>
            </a:r>
          </a:p>
          <a:p>
            <a:endParaRPr lang="en-GB" dirty="0">
              <a:solidFill>
                <a:srgbClr val="FFFF00"/>
              </a:solidFill>
            </a:endParaRPr>
          </a:p>
        </p:txBody>
      </p:sp>
    </p:spTree>
    <p:extLst>
      <p:ext uri="{BB962C8B-B14F-4D97-AF65-F5344CB8AC3E}">
        <p14:creationId xmlns:p14="http://schemas.microsoft.com/office/powerpoint/2010/main" val="1950177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75096" y="346165"/>
            <a:ext cx="10515600" cy="1133475"/>
          </a:xfrm>
        </p:spPr>
        <p:txBody>
          <a:bodyPr/>
          <a:lstStyle/>
          <a:p>
            <a:pPr algn="ctr"/>
            <a:r>
              <a:rPr lang="en-GB" dirty="0">
                <a:solidFill>
                  <a:srgbClr val="FFFF00"/>
                </a:solidFill>
              </a:rPr>
              <a:t>Suitable and Sufficient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020516" cy="4548233"/>
          </a:xfrm>
        </p:spPr>
        <p:txBody>
          <a:bodyPr>
            <a:normAutofit fontScale="92500" lnSpcReduction="20000"/>
          </a:bodyPr>
          <a:lstStyle/>
          <a:p>
            <a:r>
              <a:rPr lang="en-GB" dirty="0">
                <a:solidFill>
                  <a:srgbClr val="FFFF00"/>
                </a:solidFill>
              </a:rPr>
              <a:t>'Suitable'</a:t>
            </a:r>
            <a:r>
              <a:rPr lang="en-GB" dirty="0">
                <a:solidFill>
                  <a:schemeClr val="bg1"/>
                </a:solidFill>
              </a:rPr>
              <a:t> relates to the method used to assess the risk and </a:t>
            </a:r>
            <a:r>
              <a:rPr lang="en-GB" dirty="0">
                <a:solidFill>
                  <a:srgbClr val="FFFF00"/>
                </a:solidFill>
              </a:rPr>
              <a:t>'sufficient'</a:t>
            </a:r>
            <a:r>
              <a:rPr lang="en-GB" dirty="0">
                <a:solidFill>
                  <a:schemeClr val="bg1"/>
                </a:solidFill>
              </a:rPr>
              <a:t> relates to the extent or depth of that methodology. To be 'suitable and sufficient', an assessment needs to:</a:t>
            </a:r>
          </a:p>
          <a:p>
            <a:endParaRPr lang="en-GB" dirty="0">
              <a:solidFill>
                <a:schemeClr val="bg1"/>
              </a:solidFill>
            </a:endParaRPr>
          </a:p>
          <a:p>
            <a:pPr marL="342900" lvl="0" indent="-342900">
              <a:buFont typeface="Arial" panose="020B0604020202020204" pitchFamily="34" charset="0"/>
              <a:buChar char="•"/>
            </a:pPr>
            <a:r>
              <a:rPr lang="en-GB" dirty="0">
                <a:solidFill>
                  <a:schemeClr val="bg1"/>
                </a:solidFill>
              </a:rPr>
              <a:t>﻿﻿</a:t>
            </a:r>
            <a:r>
              <a:rPr lang="en-GB" dirty="0">
                <a:solidFill>
                  <a:srgbClr val="FFFF00"/>
                </a:solidFill>
              </a:rPr>
              <a:t>identify risks </a:t>
            </a:r>
            <a:r>
              <a:rPr lang="en-GB" dirty="0">
                <a:solidFill>
                  <a:schemeClr val="bg1"/>
                </a:solidFill>
              </a:rPr>
              <a:t>connected with the work being assessed</a:t>
            </a:r>
          </a:p>
          <a:p>
            <a:pPr marL="342900" lvl="0" indent="-342900">
              <a:buFont typeface="Arial" panose="020B0604020202020204" pitchFamily="34" charset="0"/>
              <a:buChar char="•"/>
            </a:pPr>
            <a:r>
              <a:rPr lang="en-GB" dirty="0">
                <a:solidFill>
                  <a:schemeClr val="bg1"/>
                </a:solidFill>
              </a:rPr>
              <a:t>﻿﻿provide a level of </a:t>
            </a:r>
            <a:r>
              <a:rPr lang="en-GB" dirty="0">
                <a:solidFill>
                  <a:srgbClr val="FFFF00"/>
                </a:solidFill>
              </a:rPr>
              <a:t>detail that is proportional </a:t>
            </a:r>
            <a:r>
              <a:rPr lang="en-GB" dirty="0">
                <a:solidFill>
                  <a:schemeClr val="bg1"/>
                </a:solidFill>
              </a:rPr>
              <a:t>to the risk</a:t>
            </a:r>
          </a:p>
          <a:p>
            <a:pPr marL="342900" lvl="0" indent="-342900">
              <a:buFont typeface="Arial" panose="020B0604020202020204" pitchFamily="34" charset="0"/>
              <a:buChar char="•"/>
            </a:pPr>
            <a:r>
              <a:rPr lang="en-GB" dirty="0">
                <a:solidFill>
                  <a:schemeClr val="bg1"/>
                </a:solidFill>
              </a:rPr>
              <a:t>﻿﻿ignore </a:t>
            </a:r>
            <a:r>
              <a:rPr lang="en-GB" dirty="0">
                <a:solidFill>
                  <a:srgbClr val="FFFF00"/>
                </a:solidFill>
              </a:rPr>
              <a:t>insignificant risks, </a:t>
            </a:r>
            <a:r>
              <a:rPr lang="en-GB" dirty="0">
                <a:solidFill>
                  <a:schemeClr val="bg1"/>
                </a:solidFill>
              </a:rPr>
              <a:t>likely to result in minor outcomes  </a:t>
            </a:r>
          </a:p>
          <a:p>
            <a:pPr marL="342900" lvl="0" indent="-342900">
              <a:buFont typeface="Arial" panose="020B0604020202020204" pitchFamily="34" charset="0"/>
              <a:buChar char="•"/>
            </a:pPr>
            <a:r>
              <a:rPr lang="en-GB" dirty="0">
                <a:solidFill>
                  <a:schemeClr val="bg1"/>
                </a:solidFill>
              </a:rPr>
              <a:t>﻿﻿consider all those </a:t>
            </a:r>
            <a:r>
              <a:rPr lang="en-GB" dirty="0">
                <a:solidFill>
                  <a:srgbClr val="FFFF00"/>
                </a:solidFill>
              </a:rPr>
              <a:t>who might be affected</a:t>
            </a:r>
          </a:p>
          <a:p>
            <a:pPr marL="342900" lvl="0" indent="-342900">
              <a:buFont typeface="Arial" panose="020B0604020202020204" pitchFamily="34" charset="0"/>
              <a:buChar char="•"/>
            </a:pPr>
            <a:r>
              <a:rPr lang="en-GB" dirty="0">
                <a:solidFill>
                  <a:schemeClr val="bg1"/>
                </a:solidFill>
              </a:rPr>
              <a:t>make use of </a:t>
            </a:r>
            <a:r>
              <a:rPr lang="en-GB" dirty="0">
                <a:solidFill>
                  <a:srgbClr val="FFFF00"/>
                </a:solidFill>
              </a:rPr>
              <a:t>relevant information</a:t>
            </a:r>
            <a:r>
              <a:rPr lang="en-GB" dirty="0">
                <a:solidFill>
                  <a:schemeClr val="bg1"/>
                </a:solidFill>
              </a:rPr>
              <a:t>, such as legislation, guidance, instructions</a:t>
            </a:r>
          </a:p>
          <a:p>
            <a:pPr marL="342900" lvl="0" indent="-342900">
              <a:buFont typeface="Arial" panose="020B0604020202020204" pitchFamily="34" charset="0"/>
              <a:buChar char="•"/>
            </a:pPr>
            <a:r>
              <a:rPr lang="en-GB" dirty="0">
                <a:solidFill>
                  <a:schemeClr val="bg1"/>
                </a:solidFill>
              </a:rPr>
              <a:t>reflect the nature of the work; and</a:t>
            </a:r>
          </a:p>
          <a:p>
            <a:pPr marL="342900" lvl="0" indent="-342900">
              <a:buFont typeface="Arial" panose="020B0604020202020204" pitchFamily="34" charset="0"/>
              <a:buChar char="•"/>
            </a:pPr>
            <a:r>
              <a:rPr lang="en-GB" dirty="0">
                <a:solidFill>
                  <a:srgbClr val="FFFF00"/>
                </a:solidFill>
              </a:rPr>
              <a:t>remain valid </a:t>
            </a:r>
            <a:r>
              <a:rPr lang="en-GB" dirty="0">
                <a:solidFill>
                  <a:schemeClr val="bg1"/>
                </a:solidFill>
              </a:rPr>
              <a:t>for a reasonable period of time.</a:t>
            </a:r>
          </a:p>
          <a:p>
            <a:r>
              <a:rPr lang="en-GB" dirty="0">
                <a:solidFill>
                  <a:schemeClr val="bg1"/>
                </a:solidFill>
              </a:rPr>
              <a:t> </a:t>
            </a:r>
          </a:p>
          <a:p>
            <a:r>
              <a:rPr lang="en-GB" dirty="0">
                <a:solidFill>
                  <a:srgbClr val="FFFF00"/>
                </a:solidFill>
              </a:rPr>
              <a:t>A risk assessment will not need to anticipate those risks that are not reasonably foreseeable.</a:t>
            </a:r>
          </a:p>
          <a:p>
            <a:endParaRPr lang="en-GB" dirty="0">
              <a:solidFill>
                <a:srgbClr val="FFFF00"/>
              </a:solidFill>
            </a:endParaRPr>
          </a:p>
        </p:txBody>
      </p:sp>
    </p:spTree>
    <p:extLst>
      <p:ext uri="{BB962C8B-B14F-4D97-AF65-F5344CB8AC3E}">
        <p14:creationId xmlns:p14="http://schemas.microsoft.com/office/powerpoint/2010/main" val="2138178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92513" y="-57051"/>
            <a:ext cx="10515600" cy="1133475"/>
          </a:xfrm>
        </p:spPr>
        <p:txBody>
          <a:bodyPr/>
          <a:lstStyle/>
          <a:p>
            <a:pPr algn="ctr"/>
            <a:r>
              <a:rPr lang="en-GB" dirty="0">
                <a:solidFill>
                  <a:srgbClr val="FFFF00"/>
                </a:solidFill>
              </a:rPr>
              <a:t>Common Errors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020516" cy="4548233"/>
          </a:xfrm>
        </p:spPr>
        <p:txBody>
          <a:bodyPr>
            <a:normAutofit/>
          </a:bodyPr>
          <a:lstStyle/>
          <a:p>
            <a:endParaRPr lang="en-GB" dirty="0">
              <a:solidFill>
                <a:srgbClr val="FFFF00"/>
              </a:solidFill>
            </a:endParaRPr>
          </a:p>
          <a:p>
            <a:endParaRPr lang="en-GB" dirty="0">
              <a:solidFill>
                <a:srgbClr val="FFFF00"/>
              </a:solidFill>
            </a:endParaRPr>
          </a:p>
        </p:txBody>
      </p:sp>
      <p:sp>
        <p:nvSpPr>
          <p:cNvPr id="4" name="Rectangle 3">
            <a:extLst>
              <a:ext uri="{FF2B5EF4-FFF2-40B4-BE49-F238E27FC236}">
                <a16:creationId xmlns:a16="http://schemas.microsoft.com/office/drawing/2014/main" id="{068528B8-C1E7-45D1-990F-215F3376F78C}"/>
              </a:ext>
            </a:extLst>
          </p:cNvPr>
          <p:cNvSpPr/>
          <p:nvPr/>
        </p:nvSpPr>
        <p:spPr>
          <a:xfrm>
            <a:off x="494302" y="1653131"/>
            <a:ext cx="11695612" cy="4801314"/>
          </a:xfrm>
          <a:prstGeom prst="rect">
            <a:avLst/>
          </a:prstGeom>
        </p:spPr>
        <p:txBody>
          <a:bodyPr wrap="square">
            <a:spAutoFit/>
          </a:bodyPr>
          <a:lstStyle/>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kern="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carrying out a risk assessment to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justify decisions </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already made.</a:t>
            </a:r>
          </a:p>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﻿﻿not involving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other people </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in the assessment or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those with practical knowledge </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of the process/activity being assessed.</a:t>
            </a:r>
          </a:p>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﻿﻿failing to identify</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hazards</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 associated with a particular activity.</a:t>
            </a:r>
          </a:p>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failing to fully consider all possible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outcomes</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a:t>
            </a:r>
          </a:p>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suggesting controls that are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not directly addressing </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a specific hazard.</a:t>
            </a:r>
          </a:p>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kern="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285750" lvl="0" indent="-285750">
              <a:spcAft>
                <a:spcPts val="0"/>
              </a:spcAft>
              <a:buFont typeface="Arial" panose="020B0604020202020204" pitchFamily="34" charset="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Failing to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properly evaluate </a:t>
            </a: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the risks or evaluation that </a:t>
            </a:r>
            <a:r>
              <a:rPr lang="en-GB" kern="0" dirty="0">
                <a:solidFill>
                  <a:srgbClr val="FFFF00"/>
                </a:solidFill>
                <a:latin typeface="Arial" panose="020B0604020202020204" pitchFamily="34" charset="0"/>
                <a:ea typeface="Calibri" panose="020F0502020204030204" pitchFamily="34" charset="0"/>
                <a:cs typeface="Arial" panose="020B0604020202020204" pitchFamily="34" charset="0"/>
              </a:rPr>
              <a:t>doesn’t make sense.</a:t>
            </a:r>
            <a:endParaRPr lang="en-GB" kern="1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spcAft>
                <a:spcPts val="0"/>
              </a:spcAft>
            </a:pPr>
            <a:endParaRPr lang="en-GB"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kern="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b="1" kern="0" dirty="0">
                <a:solidFill>
                  <a:srgbClr val="FFFF00"/>
                </a:solidFill>
                <a:latin typeface="Arial" panose="020B0604020202020204" pitchFamily="34" charset="0"/>
                <a:ea typeface="Calibri" panose="020F0502020204030204" pitchFamily="34" charset="0"/>
                <a:cs typeface="Arial" panose="020B0604020202020204" pitchFamily="34" charset="0"/>
              </a:rPr>
              <a:t>Probably the most common error of all:</a:t>
            </a:r>
            <a:endParaRPr lang="en-GB" kern="100" dirty="0">
              <a:solidFill>
                <a:srgbClr val="FFFF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kern="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kern="1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GB" kern="0" dirty="0">
                <a:solidFill>
                  <a:schemeClr val="bg1"/>
                </a:solidFill>
                <a:latin typeface="Arial" panose="020B0604020202020204" pitchFamily="34" charset="0"/>
                <a:ea typeface="Calibri" panose="020F0502020204030204" pitchFamily="34" charset="0"/>
                <a:cs typeface="Arial" panose="020B0604020202020204" pitchFamily="34" charset="0"/>
              </a:rPr>
              <a:t>not doing anything with the results of the assessment</a:t>
            </a:r>
            <a:endParaRPr lang="en-GB"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227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692513" y="-57051"/>
            <a:ext cx="10515600" cy="1133475"/>
          </a:xfrm>
        </p:spPr>
        <p:txBody>
          <a:bodyPr/>
          <a:lstStyle/>
          <a:p>
            <a:pPr algn="ctr"/>
            <a:r>
              <a:rPr lang="en-GB" dirty="0">
                <a:solidFill>
                  <a:srgbClr val="FFFF00"/>
                </a:solidFill>
              </a:rPr>
              <a:t>5-Step Approach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645920"/>
            <a:ext cx="11020516" cy="4548233"/>
          </a:xfrm>
        </p:spPr>
        <p:txBody>
          <a:bodyPr>
            <a:normAutofit/>
          </a:bodyPr>
          <a:lstStyle/>
          <a:p>
            <a:endParaRPr lang="en-GB" dirty="0">
              <a:solidFill>
                <a:srgbClr val="FFFF00"/>
              </a:solidFill>
            </a:endParaRPr>
          </a:p>
          <a:p>
            <a:endParaRPr lang="en-GB" dirty="0">
              <a:solidFill>
                <a:srgbClr val="FFFF00"/>
              </a:solidFill>
            </a:endParaRPr>
          </a:p>
          <a:p>
            <a:endParaRPr lang="en-GB" dirty="0">
              <a:solidFill>
                <a:srgbClr val="FFFF00"/>
              </a:solidFill>
            </a:endParaRPr>
          </a:p>
        </p:txBody>
      </p:sp>
      <p:sp>
        <p:nvSpPr>
          <p:cNvPr id="4" name="Rectangle 3">
            <a:extLst>
              <a:ext uri="{FF2B5EF4-FFF2-40B4-BE49-F238E27FC236}">
                <a16:creationId xmlns:a16="http://schemas.microsoft.com/office/drawing/2014/main" id="{068528B8-C1E7-45D1-990F-215F3376F78C}"/>
              </a:ext>
            </a:extLst>
          </p:cNvPr>
          <p:cNvSpPr/>
          <p:nvPr/>
        </p:nvSpPr>
        <p:spPr>
          <a:xfrm>
            <a:off x="494302" y="1653131"/>
            <a:ext cx="11695612" cy="338554"/>
          </a:xfrm>
          <a:prstGeom prst="rect">
            <a:avLst/>
          </a:prstGeom>
        </p:spPr>
        <p:txBody>
          <a:bodyPr wrap="square">
            <a:spAutoFit/>
          </a:bodyPr>
          <a:lstStyle/>
          <a:p>
            <a:pPr lvl="0">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573DCBC8-0299-4CA7-8043-F50EB2D04A3F}"/>
              </a:ext>
            </a:extLst>
          </p:cNvPr>
          <p:cNvPicPr>
            <a:picLocks noChangeAspect="1"/>
          </p:cNvPicPr>
          <p:nvPr/>
        </p:nvPicPr>
        <p:blipFill>
          <a:blip r:embed="rId2"/>
          <a:stretch>
            <a:fillRect/>
          </a:stretch>
        </p:blipFill>
        <p:spPr>
          <a:xfrm>
            <a:off x="0" y="4386"/>
            <a:ext cx="12192000" cy="6849228"/>
          </a:xfrm>
          <a:prstGeom prst="rect">
            <a:avLst/>
          </a:prstGeom>
        </p:spPr>
      </p:pic>
    </p:spTree>
    <p:extLst>
      <p:ext uri="{BB962C8B-B14F-4D97-AF65-F5344CB8AC3E}">
        <p14:creationId xmlns:p14="http://schemas.microsoft.com/office/powerpoint/2010/main" val="4202415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88010" y="0"/>
            <a:ext cx="10515600" cy="1133475"/>
          </a:xfrm>
        </p:spPr>
        <p:txBody>
          <a:bodyPr/>
          <a:lstStyle/>
          <a:p>
            <a:pPr algn="ctr"/>
            <a:r>
              <a:rPr lang="en-GB" dirty="0">
                <a:solidFill>
                  <a:srgbClr val="FFFF00"/>
                </a:solidFill>
              </a:rPr>
              <a:t>Step 1 – Identify The Hazards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020516" cy="4548233"/>
          </a:xfrm>
        </p:spPr>
        <p:txBody>
          <a:bodyPr>
            <a:normAutofit/>
          </a:bodyPr>
          <a:lstStyle/>
          <a:p>
            <a:endParaRPr lang="en-GB" dirty="0">
              <a:solidFill>
                <a:srgbClr val="FFFF00"/>
              </a:solidFill>
            </a:endParaRPr>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5724644"/>
          </a:xfrm>
          <a:prstGeom prst="rect">
            <a:avLst/>
          </a:prstGeom>
        </p:spPr>
        <p:txBody>
          <a:bodyPr wrap="square">
            <a:spAutoFit/>
          </a:bodyPr>
          <a:lstStyle/>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a typeface="Calibri" panose="020F0502020204030204" pitchFamily="34" charset="0"/>
              </a:rPr>
              <a:t>Physical</a:t>
            </a:r>
            <a:endParaRPr lang="en-GB" sz="1600" kern="100" dirty="0">
              <a:solidFill>
                <a:srgbClr val="FFFF00"/>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kern="0" dirty="0">
                <a:solidFill>
                  <a:srgbClr val="FFFF00"/>
                </a:solidFill>
                <a:ea typeface="Calibri" panose="020F0502020204030204" pitchFamily="34" charset="0"/>
              </a:rPr>
              <a:t>Slips, trips and falls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falling objects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collision with objects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trapping/crushing under or between objects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manual handling</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contact with machinery or vehicles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electricity (sometimes causing fire and explosion)</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Working with hot materials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Noise</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Vibration.</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a typeface="Calibri" panose="020F0502020204030204" pitchFamily="34" charset="0"/>
              </a:rPr>
              <a:t>Chemical</a:t>
            </a:r>
            <a:endParaRPr lang="en-GB" sz="1600" kern="100" dirty="0">
              <a:solidFill>
                <a:srgbClr val="FFFF00"/>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kern="0" dirty="0">
                <a:solidFill>
                  <a:schemeClr val="bg1"/>
                </a:solidFill>
                <a:ea typeface="Calibri" panose="020F0502020204030204" pitchFamily="34" charset="0"/>
              </a:rPr>
              <a:t>Acids and solvents.</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a typeface="Calibri" panose="020F0502020204030204" pitchFamily="34" charset="0"/>
              </a:rPr>
              <a:t>Biological</a:t>
            </a:r>
            <a:endParaRPr lang="en-GB" sz="1600" kern="100" dirty="0">
              <a:solidFill>
                <a:srgbClr val="FFFF00"/>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kern="0" dirty="0">
                <a:solidFill>
                  <a:schemeClr val="bg1"/>
                </a:solidFill>
                <a:ea typeface="Calibri" panose="020F0502020204030204" pitchFamily="34" charset="0"/>
              </a:rPr>
              <a:t>Living organisms such as legionella bacteria</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a typeface="Calibri" panose="020F0502020204030204" pitchFamily="34" charset="0"/>
              </a:rPr>
              <a:t>Ergonomic</a:t>
            </a:r>
            <a:endParaRPr lang="en-GB" sz="1600" kern="100" dirty="0">
              <a:solidFill>
                <a:srgbClr val="FFFF00"/>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kern="0" dirty="0">
                <a:solidFill>
                  <a:schemeClr val="bg1"/>
                </a:solidFill>
                <a:ea typeface="Calibri" panose="020F0502020204030204" pitchFamily="34" charset="0"/>
              </a:rPr>
              <a:t>Poorly designed workstations, tasks and equipment</a:t>
            </a: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GB" sz="1600" kern="100" dirty="0">
              <a:solidFill>
                <a:schemeClr val="bg1"/>
              </a:solidFill>
              <a:ea typeface="Calibri" panose="020F0502020204030204" pitchFamily="34" charset="0"/>
            </a:endParaRPr>
          </a:p>
          <a:p>
            <a:pPr>
              <a:spcAft>
                <a:spcPts val="0"/>
              </a:spcAft>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GB" sz="1600" b="1" kern="0" dirty="0">
                <a:solidFill>
                  <a:srgbClr val="FFFF00"/>
                </a:solidFill>
                <a:ea typeface="Calibri" panose="020F0502020204030204" pitchFamily="34" charset="0"/>
              </a:rPr>
              <a:t>Psychosocial</a:t>
            </a:r>
            <a:endParaRPr lang="en-GB" sz="1600" kern="100" dirty="0">
              <a:solidFill>
                <a:srgbClr val="FFFF00"/>
              </a:solidFill>
              <a:ea typeface="Calibri" panose="020F0502020204030204" pitchFamily="34" charset="0"/>
            </a:endParaRPr>
          </a:p>
          <a:p>
            <a:pPr>
              <a:spcAft>
                <a:spcPts val="0"/>
              </a:spcAft>
            </a:pPr>
            <a:r>
              <a:rPr lang="en-GB" sz="1600" kern="0" dirty="0">
                <a:solidFill>
                  <a:schemeClr val="bg1"/>
                </a:solidFill>
                <a:ea typeface="Calibri" panose="020F0502020204030204" pitchFamily="34" charset="0"/>
              </a:rPr>
              <a:t>Work-related stress</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Workplace violence</a:t>
            </a:r>
            <a:r>
              <a:rPr lang="en-GB" sz="1600" kern="100" dirty="0">
                <a:solidFill>
                  <a:schemeClr val="bg1"/>
                </a:solidFill>
                <a:ea typeface="Calibri" panose="020F0502020204030204" pitchFamily="34" charset="0"/>
              </a:rPr>
              <a:t>, </a:t>
            </a:r>
            <a:r>
              <a:rPr lang="en-GB" sz="1600" kern="0" dirty="0">
                <a:solidFill>
                  <a:schemeClr val="bg1"/>
                </a:solidFill>
                <a:ea typeface="Calibri" panose="020F0502020204030204" pitchFamily="34" charset="0"/>
              </a:rPr>
              <a:t>Workplace bullying</a:t>
            </a:r>
          </a:p>
          <a:p>
            <a:pPr>
              <a:spcAft>
                <a:spcPts val="0"/>
              </a:spcAft>
            </a:pPr>
            <a:endParaRPr lang="en-GB" sz="1600" kern="0" dirty="0">
              <a:solidFill>
                <a:schemeClr val="bg1"/>
              </a:solidFill>
              <a:latin typeface="Helvetica" panose="020B0604020202020204" pitchFamily="34" charset="0"/>
              <a:ea typeface="Calibri" panose="020F0502020204030204" pitchFamily="34" charset="0"/>
            </a:endParaRPr>
          </a:p>
          <a:p>
            <a:pPr>
              <a:spcAft>
                <a:spcPts val="0"/>
              </a:spcAft>
            </a:pPr>
            <a:r>
              <a:rPr lang="en-GB" sz="1600" b="1" kern="0" dirty="0">
                <a:solidFill>
                  <a:srgbClr val="FFFF00"/>
                </a:solidFill>
                <a:latin typeface="Helvetica" panose="020B0604020202020204" pitchFamily="34" charset="0"/>
                <a:ea typeface="Calibri" panose="020F0502020204030204" pitchFamily="34" charset="0"/>
              </a:rPr>
              <a:t>Hazardous Substances </a:t>
            </a:r>
            <a:endParaRPr lang="en-GB" sz="1600" dirty="0"/>
          </a:p>
          <a:p>
            <a:r>
              <a:rPr lang="en-GB" sz="1600" dirty="0">
                <a:solidFill>
                  <a:schemeClr val="bg1"/>
                </a:solidFill>
              </a:rPr>
              <a:t>Hazardous substances form an unofficial category of their own. They overlap with physical, chemical and biological hazards. Hazardous substances come from dusts like Silica; gases like carbon monoxide; liquid chemicals such as solvents and cleaning materials; and biological organisms such as Legionella which causes Legionnaires' disease.</a:t>
            </a:r>
          </a:p>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5018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88010" y="0"/>
            <a:ext cx="10515600" cy="1133475"/>
          </a:xfrm>
        </p:spPr>
        <p:txBody>
          <a:bodyPr/>
          <a:lstStyle/>
          <a:p>
            <a:pPr algn="ctr"/>
            <a:r>
              <a:rPr lang="en-GB" dirty="0">
                <a:solidFill>
                  <a:srgbClr val="FFFF00"/>
                </a:solidFill>
              </a:rPr>
              <a:t>Identification methods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831850" y="1541417"/>
            <a:ext cx="11020516" cy="4548233"/>
          </a:xfrm>
        </p:spPr>
        <p:txBody>
          <a:bodyPr>
            <a:normAutofit/>
          </a:bodyPr>
          <a:lstStyle/>
          <a:p>
            <a:pPr marL="342900" indent="-342900">
              <a:buFont typeface="Arial" panose="020B0604020202020204" pitchFamily="34" charset="0"/>
              <a:buChar char="•"/>
            </a:pPr>
            <a:r>
              <a:rPr lang="en-GB" dirty="0">
                <a:solidFill>
                  <a:schemeClr val="bg1"/>
                </a:solidFill>
              </a:rPr>
              <a:t>Using legislation, ACOP’s, and British Standards to guide hazard identification</a:t>
            </a:r>
          </a:p>
          <a:p>
            <a:pPr marL="342900" indent="-342900">
              <a:buFont typeface="Arial" panose="020B0604020202020204" pitchFamily="34" charset="0"/>
              <a:buChar char="•"/>
            </a:pPr>
            <a:r>
              <a:rPr lang="en-GB" dirty="0">
                <a:solidFill>
                  <a:schemeClr val="bg1"/>
                </a:solidFill>
              </a:rPr>
              <a:t>Task analysis</a:t>
            </a:r>
          </a:p>
          <a:p>
            <a:pPr marL="342900" indent="-342900">
              <a:buFont typeface="Arial" panose="020B0604020202020204" pitchFamily="34" charset="0"/>
              <a:buChar char="•"/>
            </a:pPr>
            <a:r>
              <a:rPr lang="en-GB" dirty="0">
                <a:solidFill>
                  <a:schemeClr val="bg1"/>
                </a:solidFill>
              </a:rPr>
              <a:t>Workplace inspections</a:t>
            </a:r>
          </a:p>
          <a:p>
            <a:pPr marL="342900" indent="-342900">
              <a:buFont typeface="Arial" panose="020B0604020202020204" pitchFamily="34" charset="0"/>
              <a:buChar char="•"/>
            </a:pPr>
            <a:r>
              <a:rPr lang="en-GB" dirty="0">
                <a:solidFill>
                  <a:schemeClr val="bg1"/>
                </a:solidFill>
              </a:rPr>
              <a:t>Accident/incident data</a:t>
            </a:r>
          </a:p>
          <a:p>
            <a:pPr marL="342900" indent="-342900">
              <a:buFont typeface="Arial" panose="020B0604020202020204" pitchFamily="34" charset="0"/>
              <a:buChar char="•"/>
            </a:pPr>
            <a:r>
              <a:rPr lang="en-GB" dirty="0">
                <a:solidFill>
                  <a:schemeClr val="bg1"/>
                </a:solidFill>
              </a:rPr>
              <a:t>Incident investigations </a:t>
            </a:r>
          </a:p>
          <a:p>
            <a:pPr marL="342900" indent="-342900">
              <a:buFont typeface="Arial" panose="020B0604020202020204" pitchFamily="34" charset="0"/>
              <a:buChar char="•"/>
            </a:pPr>
            <a:r>
              <a:rPr lang="en-GB" dirty="0">
                <a:solidFill>
                  <a:schemeClr val="bg1"/>
                </a:solidFill>
              </a:rPr>
              <a:t>Ill-health records and absence records </a:t>
            </a:r>
          </a:p>
          <a:p>
            <a:pPr marL="342900" indent="-342900">
              <a:buFont typeface="Arial" panose="020B0604020202020204" pitchFamily="34" charset="0"/>
              <a:buChar char="•"/>
            </a:pPr>
            <a:r>
              <a:rPr lang="en-GB" dirty="0">
                <a:solidFill>
                  <a:schemeClr val="bg1"/>
                </a:solidFill>
              </a:rPr>
              <a:t>Audit reports</a:t>
            </a:r>
          </a:p>
          <a:p>
            <a:pPr marL="342900" indent="-342900">
              <a:buFont typeface="Arial" panose="020B0604020202020204" pitchFamily="34" charset="0"/>
              <a:buChar char="•"/>
            </a:pPr>
            <a:r>
              <a:rPr lang="en-GB" dirty="0">
                <a:solidFill>
                  <a:schemeClr val="bg1"/>
                </a:solidFill>
              </a:rPr>
              <a:t>Workers/people</a:t>
            </a:r>
          </a:p>
          <a:p>
            <a:pPr marL="342900" indent="-342900">
              <a:buFont typeface="Arial" panose="020B0604020202020204" pitchFamily="34" charset="0"/>
              <a:buChar char="•"/>
            </a:pPr>
            <a:r>
              <a:rPr lang="en-GB" dirty="0">
                <a:solidFill>
                  <a:schemeClr val="bg1"/>
                </a:solidFill>
              </a:rPr>
              <a:t>Manufacturer's information</a:t>
            </a:r>
          </a:p>
          <a:p>
            <a:pPr marL="342900" indent="-342900">
              <a:buFont typeface="Arial" panose="020B0604020202020204" pitchFamily="34" charset="0"/>
              <a:buChar char="•"/>
            </a:pPr>
            <a:r>
              <a:rPr lang="en-GB" dirty="0">
                <a:solidFill>
                  <a:schemeClr val="bg1"/>
                </a:solidFill>
              </a:rPr>
              <a:t>MSDS</a:t>
            </a:r>
          </a:p>
          <a:p>
            <a:endParaRPr lang="en-GB" dirty="0"/>
          </a:p>
          <a:p>
            <a:endParaRPr lang="en-GB" dirty="0">
              <a:solidFill>
                <a:schemeClr val="bg1"/>
              </a:solidFill>
            </a:endParaRPr>
          </a:p>
          <a:p>
            <a:endParaRPr lang="en-GB" b="1" dirty="0">
              <a:solidFill>
                <a:schemeClr val="bg1"/>
              </a:solidFill>
            </a:endParaRPr>
          </a:p>
          <a:p>
            <a:endParaRPr lang="en-GB" dirty="0">
              <a:solidFill>
                <a:schemeClr val="bg1"/>
              </a:solidFill>
            </a:endParaRPr>
          </a:p>
          <a:p>
            <a:endParaRPr lang="en-GB" dirty="0"/>
          </a:p>
          <a:p>
            <a:endParaRPr lang="en-GB" dirty="0"/>
          </a:p>
          <a:p>
            <a:endParaRPr lang="en-GB" dirty="0"/>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553998"/>
          </a:xfrm>
          <a:prstGeom prst="rect">
            <a:avLst/>
          </a:prstGeom>
        </p:spPr>
        <p:txBody>
          <a:bodyPr wrap="square">
            <a:spAutoFit/>
          </a:bodyPr>
          <a:lstStyle/>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731415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3E17-C529-4D33-A564-27C2E1C0F35B}"/>
              </a:ext>
            </a:extLst>
          </p:cNvPr>
          <p:cNvSpPr>
            <a:spLocks noGrp="1"/>
          </p:cNvSpPr>
          <p:nvPr>
            <p:ph type="title"/>
          </p:nvPr>
        </p:nvSpPr>
        <p:spPr>
          <a:xfrm>
            <a:off x="588010" y="0"/>
            <a:ext cx="10515600" cy="1133475"/>
          </a:xfrm>
        </p:spPr>
        <p:txBody>
          <a:bodyPr/>
          <a:lstStyle/>
          <a:p>
            <a:pPr algn="ctr"/>
            <a:r>
              <a:rPr lang="en-GB" dirty="0">
                <a:solidFill>
                  <a:srgbClr val="FFFF00"/>
                </a:solidFill>
              </a:rPr>
              <a:t>Hazards in Focus </a:t>
            </a:r>
          </a:p>
        </p:txBody>
      </p:sp>
      <p:sp>
        <p:nvSpPr>
          <p:cNvPr id="3" name="Text Placeholder 2">
            <a:extLst>
              <a:ext uri="{FF2B5EF4-FFF2-40B4-BE49-F238E27FC236}">
                <a16:creationId xmlns:a16="http://schemas.microsoft.com/office/drawing/2014/main" id="{8A2718A3-875C-462C-A07F-13118FFF109B}"/>
              </a:ext>
            </a:extLst>
          </p:cNvPr>
          <p:cNvSpPr>
            <a:spLocks noGrp="1"/>
          </p:cNvSpPr>
          <p:nvPr>
            <p:ph type="body" idx="1"/>
          </p:nvPr>
        </p:nvSpPr>
        <p:spPr>
          <a:xfrm>
            <a:off x="655410" y="1976845"/>
            <a:ext cx="11020516" cy="4548233"/>
          </a:xfrm>
        </p:spPr>
        <p:txBody>
          <a:bodyPr>
            <a:normAutofit/>
          </a:bodyPr>
          <a:lstStyle/>
          <a:p>
            <a:endParaRPr lang="en-GB" dirty="0">
              <a:solidFill>
                <a:schemeClr val="bg1"/>
              </a:solidFill>
            </a:endParaRPr>
          </a:p>
          <a:p>
            <a:r>
              <a:rPr lang="en-GB" dirty="0">
                <a:solidFill>
                  <a:schemeClr val="bg1"/>
                </a:solidFill>
              </a:rPr>
              <a:t>Consultation with workers should be part of the initial risk assessment procedure, however, consultation should also be part of the </a:t>
            </a:r>
            <a:r>
              <a:rPr lang="en-GB" dirty="0">
                <a:solidFill>
                  <a:srgbClr val="FFFF00"/>
                </a:solidFill>
              </a:rPr>
              <a:t>ongoing control of risk</a:t>
            </a:r>
            <a:r>
              <a:rPr lang="en-GB" dirty="0">
                <a:solidFill>
                  <a:schemeClr val="bg1"/>
                </a:solidFill>
              </a:rPr>
              <a:t>, so that </a:t>
            </a:r>
            <a:r>
              <a:rPr lang="en-GB" dirty="0">
                <a:solidFill>
                  <a:srgbClr val="FFFF00"/>
                </a:solidFill>
              </a:rPr>
              <a:t>everyone </a:t>
            </a:r>
            <a:r>
              <a:rPr lang="en-GB" dirty="0">
                <a:solidFill>
                  <a:schemeClr val="bg1"/>
                </a:solidFill>
              </a:rPr>
              <a:t>is aware of </a:t>
            </a:r>
            <a:r>
              <a:rPr lang="en-GB" dirty="0">
                <a:solidFill>
                  <a:srgbClr val="FFFF00"/>
                </a:solidFill>
              </a:rPr>
              <a:t>changes to existing identified hazards</a:t>
            </a:r>
            <a:r>
              <a:rPr lang="en-GB" dirty="0">
                <a:solidFill>
                  <a:schemeClr val="bg1"/>
                </a:solidFill>
              </a:rPr>
              <a:t>, </a:t>
            </a:r>
            <a:r>
              <a:rPr lang="en-GB" dirty="0">
                <a:solidFill>
                  <a:srgbClr val="FFFF00"/>
                </a:solidFill>
              </a:rPr>
              <a:t>new hazards </a:t>
            </a:r>
            <a:r>
              <a:rPr lang="en-GB" dirty="0">
                <a:solidFill>
                  <a:schemeClr val="bg1"/>
                </a:solidFill>
              </a:rPr>
              <a:t>which may arise, and </a:t>
            </a:r>
            <a:r>
              <a:rPr lang="en-GB" dirty="0">
                <a:solidFill>
                  <a:srgbClr val="FFFF00"/>
                </a:solidFill>
              </a:rPr>
              <a:t>what steps can be taken to control them</a:t>
            </a:r>
            <a:r>
              <a:rPr lang="en-GB" dirty="0">
                <a:solidFill>
                  <a:schemeClr val="bg1"/>
                </a:solidFill>
              </a:rPr>
              <a:t>. </a:t>
            </a:r>
          </a:p>
          <a:p>
            <a:r>
              <a:rPr lang="en-GB" dirty="0">
                <a:solidFill>
                  <a:srgbClr val="FFFF00"/>
                </a:solidFill>
              </a:rPr>
              <a:t>The process of regular consultation is another way of building workplace </a:t>
            </a:r>
            <a:r>
              <a:rPr lang="en-GB" b="1" u="sng" dirty="0">
                <a:solidFill>
                  <a:srgbClr val="FFFF00"/>
                </a:solidFill>
              </a:rPr>
              <a:t>competence</a:t>
            </a:r>
            <a:r>
              <a:rPr lang="en-GB" u="sng" dirty="0">
                <a:solidFill>
                  <a:srgbClr val="FFFF00"/>
                </a:solidFill>
              </a:rPr>
              <a:t>.</a:t>
            </a:r>
          </a:p>
          <a:p>
            <a:r>
              <a:rPr lang="en-GB" dirty="0"/>
              <a:t> </a:t>
            </a:r>
          </a:p>
          <a:p>
            <a:endParaRPr lang="en-GB" b="1" dirty="0">
              <a:solidFill>
                <a:schemeClr val="bg1"/>
              </a:solidFill>
            </a:endParaRPr>
          </a:p>
          <a:p>
            <a:endParaRPr lang="en-GB" dirty="0">
              <a:solidFill>
                <a:schemeClr val="bg1"/>
              </a:solidFill>
            </a:endParaRPr>
          </a:p>
          <a:p>
            <a:endParaRPr lang="en-GB" dirty="0"/>
          </a:p>
          <a:p>
            <a:endParaRPr lang="en-GB" dirty="0"/>
          </a:p>
          <a:p>
            <a:endParaRPr lang="en-GB" dirty="0"/>
          </a:p>
          <a:p>
            <a:endParaRPr lang="en-GB" dirty="0">
              <a:solidFill>
                <a:srgbClr val="FFFF00"/>
              </a:solidFill>
            </a:endParaRPr>
          </a:p>
        </p:txBody>
      </p:sp>
      <p:sp>
        <p:nvSpPr>
          <p:cNvPr id="5" name="Rectangle 4">
            <a:extLst>
              <a:ext uri="{FF2B5EF4-FFF2-40B4-BE49-F238E27FC236}">
                <a16:creationId xmlns:a16="http://schemas.microsoft.com/office/drawing/2014/main" id="{2593ACD1-03D1-4553-8CBA-5C0F318033A2}"/>
              </a:ext>
            </a:extLst>
          </p:cNvPr>
          <p:cNvSpPr/>
          <p:nvPr/>
        </p:nvSpPr>
        <p:spPr>
          <a:xfrm>
            <a:off x="409302" y="1133475"/>
            <a:ext cx="11512732" cy="553998"/>
          </a:xfrm>
          <a:prstGeom prst="rect">
            <a:avLst/>
          </a:prstGeom>
        </p:spPr>
        <p:txBody>
          <a:bodyPr wrap="square">
            <a:spAutoFit/>
          </a:bodyPr>
          <a:lstStyle/>
          <a:p>
            <a:pPr>
              <a:spcAft>
                <a:spcPts val="0"/>
              </a:spcAft>
            </a:pPr>
            <a:endParaRPr lang="en-GB" sz="1200" b="1" kern="100" dirty="0">
              <a:solidFill>
                <a:srgbClr val="FFFF00"/>
              </a:solidFill>
              <a:latin typeface="Arial" panose="020B0604020202020204" pitchFamily="34" charset="0"/>
              <a:ea typeface="Calibri" panose="020F0502020204030204" pitchFamily="34" charset="0"/>
            </a:endParaRPr>
          </a:p>
          <a:p>
            <a:pPr>
              <a:spcAft>
                <a:spcPts val="0"/>
              </a:spcAft>
            </a:pPr>
            <a:r>
              <a:rPr lang="en-GB" kern="0" dirty="0">
                <a:solidFill>
                  <a:srgbClr val="000000"/>
                </a:solidFill>
                <a:latin typeface="Helvetica" panose="020B0604020202020204" pitchFamily="34" charset="0"/>
                <a:ea typeface="Calibri" panose="020F0502020204030204" pitchFamily="34" charset="0"/>
              </a:rPr>
              <a:t> </a:t>
            </a:r>
            <a:endParaRPr lang="en-GB" sz="3200" kern="100" dirty="0">
              <a:solidFill>
                <a:srgbClr val="000000"/>
              </a:solidFill>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548511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191CB63526AB746A338426DD526EF3F" ma:contentTypeVersion="13" ma:contentTypeDescription="Create a new document." ma:contentTypeScope="" ma:versionID="fdca841d76ac9694de49f7d6f343e54a">
  <xsd:schema xmlns:xsd="http://www.w3.org/2001/XMLSchema" xmlns:xs="http://www.w3.org/2001/XMLSchema" xmlns:p="http://schemas.microsoft.com/office/2006/metadata/properties" xmlns:ns3="eb0b59e1-dde4-4f92-be57-db8869c4cde6" xmlns:ns4="6bdf9022-41de-410b-b051-a8a1a9bf92fb" targetNamespace="http://schemas.microsoft.com/office/2006/metadata/properties" ma:root="true" ma:fieldsID="1d3a5e0aa47e137d9415eca409e973f3" ns3:_="" ns4:_="">
    <xsd:import namespace="eb0b59e1-dde4-4f92-be57-db8869c4cde6"/>
    <xsd:import namespace="6bdf9022-41de-410b-b051-a8a1a9bf92f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0b59e1-dde4-4f92-be57-db8869c4cd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df9022-41de-410b-b051-a8a1a9bf92f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118D0EB-A4CD-4469-A483-982BE31A9AD6}">
  <ds:schemaRefs>
    <ds:schemaRef ds:uri="http://purl.org/dc/terms/"/>
    <ds:schemaRef ds:uri="http://schemas.microsoft.com/office/2006/documentManagement/types"/>
    <ds:schemaRef ds:uri="6bdf9022-41de-410b-b051-a8a1a9bf92fb"/>
    <ds:schemaRef ds:uri="http://purl.org/dc/elements/1.1/"/>
    <ds:schemaRef ds:uri="http://schemas.microsoft.com/office/2006/metadata/properties"/>
    <ds:schemaRef ds:uri="eb0b59e1-dde4-4f92-be57-db8869c4cde6"/>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17876B7-A31E-4ECC-9BF2-306812ED7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0b59e1-dde4-4f92-be57-db8869c4cde6"/>
    <ds:schemaRef ds:uri="6bdf9022-41de-410b-b051-a8a1a9bf92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2B8F8A0-3F85-4B7E-B66D-BA3CB1B95E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TM10001115[[fn=Parcel]]</Template>
  <TotalTime>6342</TotalTime>
  <Words>1986</Words>
  <Application>Microsoft Office PowerPoint</Application>
  <PresentationFormat>Widescreen</PresentationFormat>
  <Paragraphs>314</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Arial</vt:lpstr>
      <vt:lpstr>Helvetica</vt:lpstr>
      <vt:lpstr>Symbol</vt:lpstr>
      <vt:lpstr>Calibri Light</vt:lpstr>
      <vt:lpstr>Office Theme</vt:lpstr>
      <vt:lpstr>PowerPoint Presentation</vt:lpstr>
      <vt:lpstr>Why?</vt:lpstr>
      <vt:lpstr>Key Definitions  </vt:lpstr>
      <vt:lpstr>Suitable and Sufficient  </vt:lpstr>
      <vt:lpstr>Common Errors  </vt:lpstr>
      <vt:lpstr>5-Step Approach  </vt:lpstr>
      <vt:lpstr>Step 1 – Identify The Hazards   </vt:lpstr>
      <vt:lpstr>Identification methods </vt:lpstr>
      <vt:lpstr>Hazards in Focus </vt:lpstr>
      <vt:lpstr>Hazard Identification</vt:lpstr>
      <vt:lpstr>Step-2 Identifying People at Risk and how they might be harmed?</vt:lpstr>
      <vt:lpstr>Step-3 Evaluate Risks and Decide on Precautions - Risk Matrix</vt:lpstr>
      <vt:lpstr>Step-3 Evaluate Risks and Decide on Precautions</vt:lpstr>
      <vt:lpstr>Step-3 Evaluate Risks and Decide on Precautions</vt:lpstr>
      <vt:lpstr>Step-3 Evaluate Risks and Decide on Precautions</vt:lpstr>
      <vt:lpstr>Step-3 Evaluate Risks and Decide on Precautions</vt:lpstr>
      <vt:lpstr>PowerPoint Presentation</vt:lpstr>
      <vt:lpstr>PowerPoint Presentation</vt:lpstr>
      <vt:lpstr>PowerPoint Presentation</vt:lpstr>
      <vt:lpstr>Step-4 Record Significant Findings</vt:lpstr>
      <vt:lpstr>Step-5 Review and Update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Yani</dc:creator>
  <cp:lastModifiedBy>fahye@hope.ac.uk</cp:lastModifiedBy>
  <cp:revision>292</cp:revision>
  <dcterms:created xsi:type="dcterms:W3CDTF">2019-06-11T06:51:08Z</dcterms:created>
  <dcterms:modified xsi:type="dcterms:W3CDTF">2024-03-07T09:23:02Z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0x010100F191CB63526AB746A338426DD526EF3F</vt:lpwstr>
  </property>
</Properties>
</file>